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theme/theme5.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theme/theme8.xml" ContentType="application/vnd.openxmlformats-officedocument.theme+xml"/>
  <Override PartName="/ppt/slideLayouts/slideLayout17.xml" ContentType="application/vnd.openxmlformats-officedocument.presentationml.slideLayout+xml"/>
  <Override PartName="/ppt/theme/theme9.xml" ContentType="application/vnd.openxmlformats-officedocument.theme+xml"/>
  <Override PartName="/ppt/slideLayouts/slideLayout18.xml" ContentType="application/vnd.openxmlformats-officedocument.presentationml.slideLayout+xml"/>
  <Override PartName="/ppt/theme/theme10.xml" ContentType="application/vnd.openxmlformats-officedocument.theme+xml"/>
  <Override PartName="/ppt/slideLayouts/slideLayout19.xml" ContentType="application/vnd.openxmlformats-officedocument.presentationml.slideLayout+xml"/>
  <Override PartName="/ppt/theme/theme11.xml" ContentType="application/vnd.openxmlformats-officedocument.theme+xml"/>
  <Override PartName="/ppt/slideLayouts/slideLayout20.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 id="2147483670" r:id="rId2"/>
    <p:sldMasterId id="2147483673" r:id="rId3"/>
    <p:sldMasterId id="2147483676" r:id="rId4"/>
    <p:sldMasterId id="2147483694" r:id="rId5"/>
    <p:sldMasterId id="2147483679" r:id="rId6"/>
    <p:sldMasterId id="2147483682" r:id="rId7"/>
    <p:sldMasterId id="2147483684" r:id="rId8"/>
    <p:sldMasterId id="2147483686" r:id="rId9"/>
    <p:sldMasterId id="2147483688" r:id="rId10"/>
    <p:sldMasterId id="2147483690" r:id="rId11"/>
    <p:sldMasterId id="2147483692" r:id="rId12"/>
  </p:sldMasterIdLst>
  <p:notesMasterIdLst>
    <p:notesMasterId r:id="rId39"/>
  </p:notesMasterIdLst>
  <p:handoutMasterIdLst>
    <p:handoutMasterId r:id="rId40"/>
  </p:handoutMasterIdLst>
  <p:sldIdLst>
    <p:sldId id="256" r:id="rId13"/>
    <p:sldId id="268" r:id="rId14"/>
    <p:sldId id="283" r:id="rId15"/>
    <p:sldId id="277" r:id="rId16"/>
    <p:sldId id="271" r:id="rId17"/>
    <p:sldId id="269" r:id="rId18"/>
    <p:sldId id="286" r:id="rId19"/>
    <p:sldId id="287" r:id="rId20"/>
    <p:sldId id="288" r:id="rId21"/>
    <p:sldId id="289" r:id="rId22"/>
    <p:sldId id="284" r:id="rId23"/>
    <p:sldId id="285" r:id="rId24"/>
    <p:sldId id="290" r:id="rId25"/>
    <p:sldId id="291" r:id="rId26"/>
    <p:sldId id="292" r:id="rId27"/>
    <p:sldId id="293" r:id="rId28"/>
    <p:sldId id="294" r:id="rId29"/>
    <p:sldId id="295" r:id="rId30"/>
    <p:sldId id="260" r:id="rId31"/>
    <p:sldId id="261" r:id="rId32"/>
    <p:sldId id="262" r:id="rId33"/>
    <p:sldId id="263" r:id="rId34"/>
    <p:sldId id="264" r:id="rId35"/>
    <p:sldId id="265" r:id="rId36"/>
    <p:sldId id="266" r:id="rId37"/>
    <p:sldId id="267" r:id="rId3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guide id="3" pos="5524">
          <p15:clr>
            <a:srgbClr val="A4A3A4"/>
          </p15:clr>
        </p15:guide>
        <p15:guide id="4" pos="269">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lly COLLINGRIDGE" initials="SC" lastIdx="12" clrIdx="0">
    <p:extLst>
      <p:ext uri="{19B8F6BF-5375-455C-9EA6-DF929625EA0E}">
        <p15:presenceInfo xmlns:p15="http://schemas.microsoft.com/office/powerpoint/2012/main" userId="S::sally_collingridge@escardio.net::bbed4dc1-00b7-474a-8549-18dc7b873d66" providerId="AD"/>
      </p:ext>
    </p:extLst>
  </p:cmAuthor>
  <p:cmAuthor id="2" name="Laure-Emmanuelle PEYRET" initials="LP" lastIdx="7" clrIdx="1">
    <p:extLst>
      <p:ext uri="{19B8F6BF-5375-455C-9EA6-DF929625EA0E}">
        <p15:presenceInfo xmlns:p15="http://schemas.microsoft.com/office/powerpoint/2012/main" userId="S::laure-emmanuelle_peyret@escardio.net::96dd4d06-5b74-42e8-b054-0c0a8419bf7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629E"/>
    <a:srgbClr val="AE1022"/>
    <a:srgbClr val="EBA5A1"/>
    <a:srgbClr val="A6A9A9"/>
    <a:srgbClr val="B1B1B1"/>
    <a:srgbClr val="008D36"/>
    <a:srgbClr val="552682"/>
    <a:srgbClr val="01ABAA"/>
    <a:srgbClr val="F07918"/>
    <a:srgbClr val="8787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266" autoAdjust="0"/>
    <p:restoredTop sz="97379"/>
  </p:normalViewPr>
  <p:slideViewPr>
    <p:cSldViewPr showGuides="1">
      <p:cViewPr varScale="1">
        <p:scale>
          <a:sx n="143" d="100"/>
          <a:sy n="143" d="100"/>
        </p:scale>
        <p:origin x="1200" y="102"/>
      </p:cViewPr>
      <p:guideLst>
        <p:guide orient="horz" pos="1620"/>
        <p:guide pos="2880"/>
        <p:guide pos="5524"/>
        <p:guide pos="269"/>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2824"/>
    </p:cViewPr>
  </p:sorterViewPr>
  <p:notesViewPr>
    <p:cSldViewPr>
      <p:cViewPr varScale="1">
        <p:scale>
          <a:sx n="123" d="100"/>
          <a:sy n="123" d="100"/>
        </p:scale>
        <p:origin x="4122" y="9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notesMaster" Target="notesMasters/notesMaster1.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20" Type="http://schemas.openxmlformats.org/officeDocument/2006/relationships/slide" Target="slides/slide8.xml"/><Relationship Id="rId41"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64CCA8C-2727-A54D-B40F-70CF9669C616}" type="datetimeFigureOut">
              <a:rPr lang="fr-FR"/>
              <a:pPr/>
              <a:t>13/06/2023</a:t>
            </a:fld>
            <a:endParaRPr lang="fr-F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8CEFCA3-4FB0-F648-923A-3843471D4321}" type="slidenum">
              <a:rPr/>
              <a:pPr/>
              <a:t>‹#›</a:t>
            </a:fld>
            <a:endParaRPr lang="fr-FR"/>
          </a:p>
        </p:txBody>
      </p:sp>
    </p:spTree>
    <p:extLst>
      <p:ext uri="{BB962C8B-B14F-4D97-AF65-F5344CB8AC3E}">
        <p14:creationId xmlns:p14="http://schemas.microsoft.com/office/powerpoint/2010/main" val="22042067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47D4E0-ADF2-4269-A368-F8657ABA7EB7}" type="datetimeFigureOut">
              <a:rPr lang="en-US" smtClean="0"/>
              <a:pPr/>
              <a:t>6/13/2023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8DCFB2-2FC4-4A48-85D8-914292BD17B8}" type="slidenum">
              <a:rPr lang="en-GB" smtClean="0"/>
              <a:pPr/>
              <a:t>‹#›</a:t>
            </a:fld>
            <a:endParaRPr lang="en-GB"/>
          </a:p>
        </p:txBody>
      </p:sp>
    </p:spTree>
    <p:extLst>
      <p:ext uri="{BB962C8B-B14F-4D97-AF65-F5344CB8AC3E}">
        <p14:creationId xmlns:p14="http://schemas.microsoft.com/office/powerpoint/2010/main" val="22585154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1</a:t>
            </a:fld>
            <a:endParaRPr lang="en-GB"/>
          </a:p>
        </p:txBody>
      </p:sp>
    </p:spTree>
    <p:extLst>
      <p:ext uri="{BB962C8B-B14F-4D97-AF65-F5344CB8AC3E}">
        <p14:creationId xmlns:p14="http://schemas.microsoft.com/office/powerpoint/2010/main" val="276154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3</a:t>
            </a:fld>
            <a:endParaRPr lang="en-GB"/>
          </a:p>
        </p:txBody>
      </p:sp>
    </p:spTree>
    <p:extLst>
      <p:ext uri="{BB962C8B-B14F-4D97-AF65-F5344CB8AC3E}">
        <p14:creationId xmlns:p14="http://schemas.microsoft.com/office/powerpoint/2010/main" val="161729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4</a:t>
            </a:fld>
            <a:endParaRPr lang="en-GB"/>
          </a:p>
        </p:txBody>
      </p:sp>
    </p:spTree>
    <p:extLst>
      <p:ext uri="{BB962C8B-B14F-4D97-AF65-F5344CB8AC3E}">
        <p14:creationId xmlns:p14="http://schemas.microsoft.com/office/powerpoint/2010/main" val="2461527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5</a:t>
            </a:fld>
            <a:endParaRPr lang="en-GB"/>
          </a:p>
        </p:txBody>
      </p:sp>
    </p:spTree>
    <p:extLst>
      <p:ext uri="{BB962C8B-B14F-4D97-AF65-F5344CB8AC3E}">
        <p14:creationId xmlns:p14="http://schemas.microsoft.com/office/powerpoint/2010/main" val="1981576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baseline="0" dirty="0">
              <a:solidFill>
                <a:srgbClr val="57585A"/>
              </a:solidFill>
              <a:latin typeface="+mn-lt"/>
            </a:endParaRPr>
          </a:p>
        </p:txBody>
      </p:sp>
      <p:sp>
        <p:nvSpPr>
          <p:cNvPr id="4" name="Slide Number Placeholder 3"/>
          <p:cNvSpPr>
            <a:spLocks noGrp="1"/>
          </p:cNvSpPr>
          <p:nvPr>
            <p:ph type="sldNum" sz="quarter" idx="5"/>
          </p:nvPr>
        </p:nvSpPr>
        <p:spPr/>
        <p:txBody>
          <a:bodyPr/>
          <a:lstStyle/>
          <a:p>
            <a:fld id="{BA8DCFB2-2FC4-4A48-85D8-914292BD17B8}" type="slidenum">
              <a:rPr lang="en-GB" smtClean="0"/>
              <a:pPr/>
              <a:t>6</a:t>
            </a:fld>
            <a:endParaRPr lang="en-GB"/>
          </a:p>
        </p:txBody>
      </p:sp>
    </p:spTree>
    <p:extLst>
      <p:ext uri="{BB962C8B-B14F-4D97-AF65-F5344CB8AC3E}">
        <p14:creationId xmlns:p14="http://schemas.microsoft.com/office/powerpoint/2010/main" val="682189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7</a:t>
            </a:fld>
            <a:endParaRPr lang="en-GB"/>
          </a:p>
        </p:txBody>
      </p:sp>
    </p:spTree>
    <p:extLst>
      <p:ext uri="{BB962C8B-B14F-4D97-AF65-F5344CB8AC3E}">
        <p14:creationId xmlns:p14="http://schemas.microsoft.com/office/powerpoint/2010/main" val="170862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10</a:t>
            </a:fld>
            <a:endParaRPr lang="en-GB"/>
          </a:p>
        </p:txBody>
      </p:sp>
    </p:spTree>
    <p:extLst>
      <p:ext uri="{BB962C8B-B14F-4D97-AF65-F5344CB8AC3E}">
        <p14:creationId xmlns:p14="http://schemas.microsoft.com/office/powerpoint/2010/main" val="4047106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11</a:t>
            </a:fld>
            <a:endParaRPr lang="en-GB"/>
          </a:p>
        </p:txBody>
      </p:sp>
    </p:spTree>
    <p:extLst>
      <p:ext uri="{BB962C8B-B14F-4D97-AF65-F5344CB8AC3E}">
        <p14:creationId xmlns:p14="http://schemas.microsoft.com/office/powerpoint/2010/main" val="3012229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19</a:t>
            </a:fld>
            <a:endParaRPr lang="en-GB"/>
          </a:p>
        </p:txBody>
      </p:sp>
    </p:spTree>
    <p:extLst>
      <p:ext uri="{BB962C8B-B14F-4D97-AF65-F5344CB8AC3E}">
        <p14:creationId xmlns:p14="http://schemas.microsoft.com/office/powerpoint/2010/main" val="228459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20</a:t>
            </a:fld>
            <a:endParaRPr lang="en-GB"/>
          </a:p>
        </p:txBody>
      </p:sp>
    </p:spTree>
    <p:extLst>
      <p:ext uri="{BB962C8B-B14F-4D97-AF65-F5344CB8AC3E}">
        <p14:creationId xmlns:p14="http://schemas.microsoft.com/office/powerpoint/2010/main" val="607363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21</a:t>
            </a:fld>
            <a:endParaRPr lang="en-GB"/>
          </a:p>
        </p:txBody>
      </p:sp>
    </p:spTree>
    <p:extLst>
      <p:ext uri="{BB962C8B-B14F-4D97-AF65-F5344CB8AC3E}">
        <p14:creationId xmlns:p14="http://schemas.microsoft.com/office/powerpoint/2010/main" val="2014910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22</a:t>
            </a:fld>
            <a:endParaRPr lang="en-GB"/>
          </a:p>
        </p:txBody>
      </p:sp>
    </p:spTree>
    <p:extLst>
      <p:ext uri="{BB962C8B-B14F-4D97-AF65-F5344CB8AC3E}">
        <p14:creationId xmlns:p14="http://schemas.microsoft.com/office/powerpoint/2010/main" val="246032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23</a:t>
            </a:fld>
            <a:endParaRPr lang="en-GB"/>
          </a:p>
        </p:txBody>
      </p:sp>
    </p:spTree>
    <p:extLst>
      <p:ext uri="{BB962C8B-B14F-4D97-AF65-F5344CB8AC3E}">
        <p14:creationId xmlns:p14="http://schemas.microsoft.com/office/powerpoint/2010/main" val="217085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24</a:t>
            </a:fld>
            <a:endParaRPr lang="en-GB"/>
          </a:p>
        </p:txBody>
      </p:sp>
    </p:spTree>
    <p:extLst>
      <p:ext uri="{BB962C8B-B14F-4D97-AF65-F5344CB8AC3E}">
        <p14:creationId xmlns:p14="http://schemas.microsoft.com/office/powerpoint/2010/main" val="2173982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dirty="0"/>
          </a:p>
        </p:txBody>
      </p:sp>
      <p:sp>
        <p:nvSpPr>
          <p:cNvPr id="4" name="Slide Number Placeholder 3"/>
          <p:cNvSpPr>
            <a:spLocks noGrp="1"/>
          </p:cNvSpPr>
          <p:nvPr>
            <p:ph type="sldNum" sz="quarter" idx="5"/>
          </p:nvPr>
        </p:nvSpPr>
        <p:spPr/>
        <p:txBody>
          <a:bodyPr/>
          <a:lstStyle/>
          <a:p>
            <a:fld id="{BA8DCFB2-2FC4-4A48-85D8-914292BD17B8}" type="slidenum">
              <a:rPr lang="en-GB" smtClean="0"/>
              <a:pPr/>
              <a:t>25</a:t>
            </a:fld>
            <a:endParaRPr lang="en-GB"/>
          </a:p>
        </p:txBody>
      </p:sp>
    </p:spTree>
    <p:extLst>
      <p:ext uri="{BB962C8B-B14F-4D97-AF65-F5344CB8AC3E}">
        <p14:creationId xmlns:p14="http://schemas.microsoft.com/office/powerpoint/2010/main" val="6070708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age">
    <p:spTree>
      <p:nvGrpSpPr>
        <p:cNvPr id="1" name=""/>
        <p:cNvGrpSpPr/>
        <p:nvPr/>
      </p:nvGrpSpPr>
      <p:grpSpPr>
        <a:xfrm>
          <a:off x="0" y="0"/>
          <a:ext cx="0" cy="0"/>
          <a:chOff x="0" y="0"/>
          <a:chExt cx="0" cy="0"/>
        </a:xfrm>
      </p:grpSpPr>
      <p:pic>
        <p:nvPicPr>
          <p:cNvPr id="31" name="Image 30">
            <a:extLst>
              <a:ext uri="{FF2B5EF4-FFF2-40B4-BE49-F238E27FC236}">
                <a16:creationId xmlns:a16="http://schemas.microsoft.com/office/drawing/2014/main" id="{B770CC4A-0144-496C-B843-8E6984A9BF2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289949" y="241072"/>
            <a:ext cx="1122573" cy="501878"/>
          </a:xfrm>
          <a:prstGeom prst="rect">
            <a:avLst/>
          </a:prstGeom>
        </p:spPr>
      </p:pic>
      <p:sp>
        <p:nvSpPr>
          <p:cNvPr id="2" name="Rectangle 1">
            <a:extLst>
              <a:ext uri="{FF2B5EF4-FFF2-40B4-BE49-F238E27FC236}">
                <a16:creationId xmlns:a16="http://schemas.microsoft.com/office/drawing/2014/main" id="{B635E00C-D43E-416D-1918-DC3B8B33FC87}"/>
              </a:ext>
            </a:extLst>
          </p:cNvPr>
          <p:cNvSpPr/>
          <p:nvPr userDrawn="1"/>
        </p:nvSpPr>
        <p:spPr>
          <a:xfrm>
            <a:off x="0" y="900000"/>
            <a:ext cx="9144000" cy="4243500"/>
          </a:xfrm>
          <a:prstGeom prst="rect">
            <a:avLst/>
          </a:prstGeom>
          <a:solidFill>
            <a:srgbClr val="AE1022"/>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nvGrpSpPr>
          <p:cNvPr id="7" name="Group 6">
            <a:extLst>
              <a:ext uri="{FF2B5EF4-FFF2-40B4-BE49-F238E27FC236}">
                <a16:creationId xmlns:a16="http://schemas.microsoft.com/office/drawing/2014/main" id="{F26509CA-1B52-A53F-13F1-00B2A4108FAA}"/>
              </a:ext>
            </a:extLst>
          </p:cNvPr>
          <p:cNvGrpSpPr/>
          <p:nvPr userDrawn="1"/>
        </p:nvGrpSpPr>
        <p:grpSpPr>
          <a:xfrm>
            <a:off x="533400" y="1047750"/>
            <a:ext cx="3916501" cy="2291778"/>
            <a:chOff x="284373" y="1047750"/>
            <a:chExt cx="3906627" cy="2286000"/>
          </a:xfrm>
        </p:grpSpPr>
        <p:pic>
          <p:nvPicPr>
            <p:cNvPr id="3" name="Picture 2">
              <a:extLst>
                <a:ext uri="{FF2B5EF4-FFF2-40B4-BE49-F238E27FC236}">
                  <a16:creationId xmlns:a16="http://schemas.microsoft.com/office/drawing/2014/main" id="{C695C774-75C6-98D3-D22A-0E164384BD9F}"/>
                </a:ext>
              </a:extLst>
            </p:cNvPr>
            <p:cNvPicPr>
              <a:picLocks noChangeAspect="1"/>
            </p:cNvPicPr>
            <p:nvPr userDrawn="1"/>
          </p:nvPicPr>
          <p:blipFill>
            <a:blip r:embed="rId3">
              <a:alphaModFix amt="61000"/>
            </a:blip>
            <a:stretch>
              <a:fillRect/>
            </a:stretch>
          </p:blipFill>
          <p:spPr>
            <a:xfrm flipH="1">
              <a:off x="284373" y="1047750"/>
              <a:ext cx="2286000" cy="2286000"/>
            </a:xfrm>
            <a:prstGeom prst="rect">
              <a:avLst/>
            </a:prstGeom>
            <a:effectLst>
              <a:outerShdw blurRad="50800" dist="38100" dir="2700000" algn="tl" rotWithShape="0">
                <a:prstClr val="black">
                  <a:alpha val="20000"/>
                </a:prstClr>
              </a:outerShdw>
            </a:effectLst>
          </p:spPr>
        </p:pic>
        <p:pic>
          <p:nvPicPr>
            <p:cNvPr id="4" name="Picture 3">
              <a:extLst>
                <a:ext uri="{FF2B5EF4-FFF2-40B4-BE49-F238E27FC236}">
                  <a16:creationId xmlns:a16="http://schemas.microsoft.com/office/drawing/2014/main" id="{75C14A6C-5AA2-94CF-0357-338F649D8CBC}"/>
                </a:ext>
              </a:extLst>
            </p:cNvPr>
            <p:cNvPicPr>
              <a:picLocks noChangeAspect="1"/>
            </p:cNvPicPr>
            <p:nvPr userDrawn="1"/>
          </p:nvPicPr>
          <p:blipFill>
            <a:blip r:embed="rId3">
              <a:alphaModFix amt="60000"/>
            </a:blip>
            <a:stretch>
              <a:fillRect/>
            </a:stretch>
          </p:blipFill>
          <p:spPr>
            <a:xfrm>
              <a:off x="1905000" y="1047750"/>
              <a:ext cx="2286000" cy="2286000"/>
            </a:xfrm>
            <a:prstGeom prst="rect">
              <a:avLst/>
            </a:prstGeom>
            <a:effectLst>
              <a:outerShdw blurRad="50800" dist="38100" dir="2700000" algn="tl" rotWithShape="0">
                <a:prstClr val="black">
                  <a:alpha val="20000"/>
                </a:prstClr>
              </a:outerShdw>
            </a:effectLst>
          </p:spPr>
        </p:pic>
      </p:grpSp>
      <p:grpSp>
        <p:nvGrpSpPr>
          <p:cNvPr id="8" name="Group 7">
            <a:extLst>
              <a:ext uri="{FF2B5EF4-FFF2-40B4-BE49-F238E27FC236}">
                <a16:creationId xmlns:a16="http://schemas.microsoft.com/office/drawing/2014/main" id="{F32DA662-EC82-1B19-789B-3077C3CC9551}"/>
              </a:ext>
            </a:extLst>
          </p:cNvPr>
          <p:cNvGrpSpPr/>
          <p:nvPr userDrawn="1"/>
        </p:nvGrpSpPr>
        <p:grpSpPr>
          <a:xfrm>
            <a:off x="533400" y="2851722"/>
            <a:ext cx="3916501" cy="2291778"/>
            <a:chOff x="284373" y="1047750"/>
            <a:chExt cx="3906627" cy="2286000"/>
          </a:xfrm>
        </p:grpSpPr>
        <p:pic>
          <p:nvPicPr>
            <p:cNvPr id="9" name="Picture 8">
              <a:extLst>
                <a:ext uri="{FF2B5EF4-FFF2-40B4-BE49-F238E27FC236}">
                  <a16:creationId xmlns:a16="http://schemas.microsoft.com/office/drawing/2014/main" id="{271820C8-B2DC-3B9D-86A6-A19312A7D210}"/>
                </a:ext>
              </a:extLst>
            </p:cNvPr>
            <p:cNvPicPr>
              <a:picLocks noChangeAspect="1"/>
            </p:cNvPicPr>
            <p:nvPr userDrawn="1"/>
          </p:nvPicPr>
          <p:blipFill>
            <a:blip r:embed="rId3">
              <a:alphaModFix amt="61000"/>
            </a:blip>
            <a:stretch>
              <a:fillRect/>
            </a:stretch>
          </p:blipFill>
          <p:spPr>
            <a:xfrm flipH="1">
              <a:off x="284373" y="1047750"/>
              <a:ext cx="2286000" cy="2286000"/>
            </a:xfrm>
            <a:prstGeom prst="rect">
              <a:avLst/>
            </a:prstGeom>
            <a:effectLst>
              <a:outerShdw blurRad="50800" dist="38100" dir="2700000" algn="tl" rotWithShape="0">
                <a:prstClr val="black">
                  <a:alpha val="20000"/>
                </a:prstClr>
              </a:outerShdw>
            </a:effectLst>
          </p:spPr>
        </p:pic>
        <p:pic>
          <p:nvPicPr>
            <p:cNvPr id="10" name="Picture 9">
              <a:extLst>
                <a:ext uri="{FF2B5EF4-FFF2-40B4-BE49-F238E27FC236}">
                  <a16:creationId xmlns:a16="http://schemas.microsoft.com/office/drawing/2014/main" id="{F2532125-173D-14AA-5C37-A85FF24CAC75}"/>
                </a:ext>
              </a:extLst>
            </p:cNvPr>
            <p:cNvPicPr>
              <a:picLocks noChangeAspect="1"/>
            </p:cNvPicPr>
            <p:nvPr userDrawn="1"/>
          </p:nvPicPr>
          <p:blipFill>
            <a:blip r:embed="rId3">
              <a:alphaModFix amt="60000"/>
            </a:blip>
            <a:stretch>
              <a:fillRect/>
            </a:stretch>
          </p:blipFill>
          <p:spPr>
            <a:xfrm>
              <a:off x="1905000" y="1047750"/>
              <a:ext cx="2286000" cy="2286000"/>
            </a:xfrm>
            <a:prstGeom prst="rect">
              <a:avLst/>
            </a:prstGeom>
            <a:effectLst>
              <a:outerShdw blurRad="50800" dist="38100" dir="2700000" algn="tl" rotWithShape="0">
                <a:prstClr val="black">
                  <a:alpha val="20000"/>
                </a:prstClr>
              </a:outerShdw>
            </a:effectLst>
          </p:spPr>
        </p:pic>
      </p:grpSp>
      <p:grpSp>
        <p:nvGrpSpPr>
          <p:cNvPr id="22" name="Group 21">
            <a:extLst>
              <a:ext uri="{FF2B5EF4-FFF2-40B4-BE49-F238E27FC236}">
                <a16:creationId xmlns:a16="http://schemas.microsoft.com/office/drawing/2014/main" id="{8AAC7F05-F6C6-ABD1-77F2-F60C07F239AE}"/>
              </a:ext>
            </a:extLst>
          </p:cNvPr>
          <p:cNvGrpSpPr/>
          <p:nvPr userDrawn="1"/>
        </p:nvGrpSpPr>
        <p:grpSpPr>
          <a:xfrm>
            <a:off x="4577576" y="1047750"/>
            <a:ext cx="3916501" cy="2291778"/>
            <a:chOff x="284373" y="1047750"/>
            <a:chExt cx="3906627" cy="2286000"/>
          </a:xfrm>
        </p:grpSpPr>
        <p:pic>
          <p:nvPicPr>
            <p:cNvPr id="24" name="Picture 23">
              <a:extLst>
                <a:ext uri="{FF2B5EF4-FFF2-40B4-BE49-F238E27FC236}">
                  <a16:creationId xmlns:a16="http://schemas.microsoft.com/office/drawing/2014/main" id="{2BA4DFC7-4E50-7A28-6539-36D02481A785}"/>
                </a:ext>
              </a:extLst>
            </p:cNvPr>
            <p:cNvPicPr>
              <a:picLocks noChangeAspect="1"/>
            </p:cNvPicPr>
            <p:nvPr userDrawn="1"/>
          </p:nvPicPr>
          <p:blipFill>
            <a:blip r:embed="rId3">
              <a:alphaModFix amt="61000"/>
            </a:blip>
            <a:stretch>
              <a:fillRect/>
            </a:stretch>
          </p:blipFill>
          <p:spPr>
            <a:xfrm flipH="1">
              <a:off x="284373" y="1047750"/>
              <a:ext cx="2286000" cy="2286000"/>
            </a:xfrm>
            <a:prstGeom prst="rect">
              <a:avLst/>
            </a:prstGeom>
            <a:effectLst>
              <a:outerShdw blurRad="50800" dist="38100" dir="2700000" algn="tl" rotWithShape="0">
                <a:prstClr val="black">
                  <a:alpha val="20000"/>
                </a:prstClr>
              </a:outerShdw>
            </a:effectLst>
          </p:spPr>
        </p:pic>
        <p:pic>
          <p:nvPicPr>
            <p:cNvPr id="27" name="Picture 26">
              <a:extLst>
                <a:ext uri="{FF2B5EF4-FFF2-40B4-BE49-F238E27FC236}">
                  <a16:creationId xmlns:a16="http://schemas.microsoft.com/office/drawing/2014/main" id="{D4A53024-5451-3DA6-724B-32F7AB1F7251}"/>
                </a:ext>
              </a:extLst>
            </p:cNvPr>
            <p:cNvPicPr>
              <a:picLocks noChangeAspect="1"/>
            </p:cNvPicPr>
            <p:nvPr userDrawn="1"/>
          </p:nvPicPr>
          <p:blipFill>
            <a:blip r:embed="rId3">
              <a:alphaModFix amt="60000"/>
            </a:blip>
            <a:stretch>
              <a:fillRect/>
            </a:stretch>
          </p:blipFill>
          <p:spPr>
            <a:xfrm>
              <a:off x="1905000" y="1047750"/>
              <a:ext cx="2286000" cy="2286000"/>
            </a:xfrm>
            <a:prstGeom prst="rect">
              <a:avLst/>
            </a:prstGeom>
            <a:effectLst>
              <a:outerShdw blurRad="50800" dist="38100" dir="2700000" algn="tl" rotWithShape="0">
                <a:prstClr val="black">
                  <a:alpha val="20000"/>
                </a:prstClr>
              </a:outerShdw>
            </a:effectLst>
          </p:spPr>
        </p:pic>
      </p:grpSp>
      <p:grpSp>
        <p:nvGrpSpPr>
          <p:cNvPr id="32" name="Group 31">
            <a:extLst>
              <a:ext uri="{FF2B5EF4-FFF2-40B4-BE49-F238E27FC236}">
                <a16:creationId xmlns:a16="http://schemas.microsoft.com/office/drawing/2014/main" id="{C7CC4019-068A-076A-1493-4E877DCBE0AE}"/>
              </a:ext>
            </a:extLst>
          </p:cNvPr>
          <p:cNvGrpSpPr/>
          <p:nvPr userDrawn="1"/>
        </p:nvGrpSpPr>
        <p:grpSpPr>
          <a:xfrm>
            <a:off x="4577576" y="2851722"/>
            <a:ext cx="3916501" cy="2291778"/>
            <a:chOff x="284373" y="1047750"/>
            <a:chExt cx="3906627" cy="2286000"/>
          </a:xfrm>
        </p:grpSpPr>
        <p:pic>
          <p:nvPicPr>
            <p:cNvPr id="34" name="Picture 33">
              <a:extLst>
                <a:ext uri="{FF2B5EF4-FFF2-40B4-BE49-F238E27FC236}">
                  <a16:creationId xmlns:a16="http://schemas.microsoft.com/office/drawing/2014/main" id="{782C331B-7F2C-830C-2FB4-AE55C347C846}"/>
                </a:ext>
              </a:extLst>
            </p:cNvPr>
            <p:cNvPicPr>
              <a:picLocks noChangeAspect="1"/>
            </p:cNvPicPr>
            <p:nvPr userDrawn="1"/>
          </p:nvPicPr>
          <p:blipFill>
            <a:blip r:embed="rId3">
              <a:alphaModFix amt="61000"/>
            </a:blip>
            <a:stretch>
              <a:fillRect/>
            </a:stretch>
          </p:blipFill>
          <p:spPr>
            <a:xfrm flipH="1">
              <a:off x="284373" y="1047750"/>
              <a:ext cx="2286000" cy="2286000"/>
            </a:xfrm>
            <a:prstGeom prst="rect">
              <a:avLst/>
            </a:prstGeom>
            <a:effectLst>
              <a:outerShdw blurRad="50800" dist="38100" dir="2700000" algn="tl" rotWithShape="0">
                <a:prstClr val="black">
                  <a:alpha val="20000"/>
                </a:prstClr>
              </a:outerShdw>
            </a:effectLst>
          </p:spPr>
        </p:pic>
        <p:pic>
          <p:nvPicPr>
            <p:cNvPr id="35" name="Picture 34">
              <a:extLst>
                <a:ext uri="{FF2B5EF4-FFF2-40B4-BE49-F238E27FC236}">
                  <a16:creationId xmlns:a16="http://schemas.microsoft.com/office/drawing/2014/main" id="{289CD732-CC7F-2F8E-1409-A36D3FB8F680}"/>
                </a:ext>
              </a:extLst>
            </p:cNvPr>
            <p:cNvPicPr>
              <a:picLocks noChangeAspect="1"/>
            </p:cNvPicPr>
            <p:nvPr userDrawn="1"/>
          </p:nvPicPr>
          <p:blipFill>
            <a:blip r:embed="rId3">
              <a:alphaModFix amt="60000"/>
            </a:blip>
            <a:stretch>
              <a:fillRect/>
            </a:stretch>
          </p:blipFill>
          <p:spPr>
            <a:xfrm>
              <a:off x="1905000" y="1047750"/>
              <a:ext cx="2286000" cy="2286000"/>
            </a:xfrm>
            <a:prstGeom prst="rect">
              <a:avLst/>
            </a:prstGeom>
            <a:effectLst>
              <a:outerShdw blurRad="50800" dist="38100" dir="2700000" algn="tl" rotWithShape="0">
                <a:prstClr val="black">
                  <a:alpha val="20000"/>
                </a:prstClr>
              </a:outerShdw>
            </a:effectLst>
          </p:spPr>
        </p:pic>
      </p:grpSp>
      <p:cxnSp>
        <p:nvCxnSpPr>
          <p:cNvPr id="39" name="Straight Connector 38">
            <a:extLst>
              <a:ext uri="{FF2B5EF4-FFF2-40B4-BE49-F238E27FC236}">
                <a16:creationId xmlns:a16="http://schemas.microsoft.com/office/drawing/2014/main" id="{3B99F7BF-F548-1902-0634-E45534D9798E}"/>
              </a:ext>
            </a:extLst>
          </p:cNvPr>
          <p:cNvCxnSpPr/>
          <p:nvPr userDrawn="1"/>
        </p:nvCxnSpPr>
        <p:spPr>
          <a:xfrm flipV="1">
            <a:off x="8471217" y="0"/>
            <a:ext cx="0" cy="90000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0" name="Oval 39">
            <a:extLst>
              <a:ext uri="{FF2B5EF4-FFF2-40B4-BE49-F238E27FC236}">
                <a16:creationId xmlns:a16="http://schemas.microsoft.com/office/drawing/2014/main" id="{B59DDD9E-102B-2805-81CF-D1B77E00C867}"/>
              </a:ext>
            </a:extLst>
          </p:cNvPr>
          <p:cNvSpPr/>
          <p:nvPr userDrawn="1"/>
        </p:nvSpPr>
        <p:spPr>
          <a:xfrm>
            <a:off x="8356917" y="335700"/>
            <a:ext cx="228600" cy="228600"/>
          </a:xfrm>
          <a:prstGeom prst="ellipse">
            <a:avLst/>
          </a:prstGeom>
          <a:solidFill>
            <a:schemeClr val="bg1">
              <a:lumMod val="8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xtra Content">
    <p:spTree>
      <p:nvGrpSpPr>
        <p:cNvPr id="1" name=""/>
        <p:cNvGrpSpPr/>
        <p:nvPr/>
      </p:nvGrpSpPr>
      <p:grpSpPr>
        <a:xfrm>
          <a:off x="0" y="0"/>
          <a:ext cx="0" cy="0"/>
          <a:chOff x="0" y="0"/>
          <a:chExt cx="0" cy="0"/>
        </a:xfrm>
      </p:grpSpPr>
      <p:sp>
        <p:nvSpPr>
          <p:cNvPr id="4" name="Espace réservé du texte 5">
            <a:extLst>
              <a:ext uri="{FF2B5EF4-FFF2-40B4-BE49-F238E27FC236}">
                <a16:creationId xmlns:a16="http://schemas.microsoft.com/office/drawing/2014/main" id="{EC9FD404-747D-47CF-8BD6-85DE35A09CA4}"/>
              </a:ext>
            </a:extLst>
          </p:cNvPr>
          <p:cNvSpPr>
            <a:spLocks noGrp="1"/>
          </p:cNvSpPr>
          <p:nvPr>
            <p:ph type="body" sz="quarter" idx="10" hasCustomPrompt="1"/>
          </p:nvPr>
        </p:nvSpPr>
        <p:spPr>
          <a:xfrm>
            <a:off x="540000" y="360000"/>
            <a:ext cx="7631757" cy="432048"/>
          </a:xfrm>
          <a:prstGeom prst="rect">
            <a:avLst/>
          </a:prstGeom>
        </p:spPr>
        <p:txBody>
          <a:bodyPr lIns="0" tIns="0" rIns="0" bIns="0">
            <a:noAutofit/>
          </a:bodyPr>
          <a:lstStyle>
            <a:lvl1pPr marL="0" indent="0">
              <a:lnSpc>
                <a:spcPts val="2500"/>
              </a:lnSpc>
              <a:spcBef>
                <a:spcPts val="0"/>
              </a:spcBef>
              <a:buNone/>
              <a:defRPr sz="2600" b="0">
                <a:solidFill>
                  <a:schemeClr val="accent1"/>
                </a:solidFill>
                <a:latin typeface="+mn-lt"/>
              </a:defRPr>
            </a:lvl1pPr>
            <a:lvl2pPr marL="266700" indent="0">
              <a:buNone/>
              <a:defRPr/>
            </a:lvl2pPr>
            <a:lvl3pPr marL="531812" indent="0">
              <a:buNone/>
              <a:defRPr/>
            </a:lvl3pPr>
            <a:lvl4pPr marL="809625" indent="0">
              <a:buNone/>
              <a:defRPr/>
            </a:lvl4pPr>
            <a:lvl5pPr marL="1076325" indent="0">
              <a:buNone/>
              <a:defRPr/>
            </a:lvl5pPr>
          </a:lstStyle>
          <a:p>
            <a:pPr lvl="0"/>
            <a:r>
              <a:rPr lang="en-US" dirty="0"/>
              <a:t>First line of the headline</a:t>
            </a:r>
          </a:p>
        </p:txBody>
      </p:sp>
    </p:spTree>
    <p:extLst>
      <p:ext uri="{BB962C8B-B14F-4D97-AF65-F5344CB8AC3E}">
        <p14:creationId xmlns:p14="http://schemas.microsoft.com/office/powerpoint/2010/main" val="392094638"/>
      </p:ext>
    </p:extLst>
  </p:cSld>
  <p:clrMapOvr>
    <a:masterClrMapping/>
  </p:clrMapOvr>
  <p:extLst>
    <p:ext uri="{DCECCB84-F9BA-43D5-87BE-67443E8EF086}">
      <p15:sldGuideLst xmlns:p15="http://schemas.microsoft.com/office/powerpoint/2012/main">
        <p15:guide id="1" orient="horz" pos="1620" userDrawn="1">
          <p15:clr>
            <a:srgbClr val="FBAE40"/>
          </p15:clr>
        </p15:guide>
        <p15:guide id="2" pos="28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ing Page">
    <p:spTree>
      <p:nvGrpSpPr>
        <p:cNvPr id="1" name=""/>
        <p:cNvGrpSpPr/>
        <p:nvPr/>
      </p:nvGrpSpPr>
      <p:grpSpPr>
        <a:xfrm>
          <a:off x="0" y="0"/>
          <a:ext cx="0" cy="0"/>
          <a:chOff x="0" y="0"/>
          <a:chExt cx="0" cy="0"/>
        </a:xfrm>
      </p:grpSpPr>
      <p:sp>
        <p:nvSpPr>
          <p:cNvPr id="5" name="Espace réservé du texte 5">
            <a:extLst>
              <a:ext uri="{FF2B5EF4-FFF2-40B4-BE49-F238E27FC236}">
                <a16:creationId xmlns:a16="http://schemas.microsoft.com/office/drawing/2014/main" id="{75713D93-C919-4892-838C-B532C4D773A2}"/>
              </a:ext>
            </a:extLst>
          </p:cNvPr>
          <p:cNvSpPr>
            <a:spLocks noGrp="1"/>
          </p:cNvSpPr>
          <p:nvPr>
            <p:ph type="body" sz="quarter" idx="10" hasCustomPrompt="1"/>
          </p:nvPr>
        </p:nvSpPr>
        <p:spPr>
          <a:xfrm>
            <a:off x="540000" y="432000"/>
            <a:ext cx="7631757" cy="432048"/>
          </a:xfrm>
          <a:prstGeom prst="rect">
            <a:avLst/>
          </a:prstGeom>
        </p:spPr>
        <p:txBody>
          <a:bodyPr lIns="0" tIns="0" rIns="0" bIns="0">
            <a:noAutofit/>
          </a:bodyPr>
          <a:lstStyle>
            <a:lvl1pPr marL="0" indent="0">
              <a:lnSpc>
                <a:spcPts val="2500"/>
              </a:lnSpc>
              <a:spcBef>
                <a:spcPts val="0"/>
              </a:spcBef>
              <a:buNone/>
              <a:defRPr sz="2600" b="0" baseline="0">
                <a:solidFill>
                  <a:schemeClr val="accent1"/>
                </a:solidFill>
                <a:latin typeface="+mj-lt"/>
              </a:defRPr>
            </a:lvl1pPr>
            <a:lvl2pPr marL="266700" indent="0">
              <a:buNone/>
              <a:defRPr/>
            </a:lvl2pPr>
            <a:lvl3pPr marL="531812" indent="0">
              <a:buNone/>
              <a:defRPr/>
            </a:lvl3pPr>
            <a:lvl4pPr marL="809625" indent="0">
              <a:buNone/>
              <a:defRPr/>
            </a:lvl4pPr>
            <a:lvl5pPr marL="1076325" indent="0">
              <a:buNone/>
              <a:defRPr/>
            </a:lvl5pPr>
          </a:lstStyle>
          <a:p>
            <a:pPr lvl="0"/>
            <a:r>
              <a:rPr lang="en-US" dirty="0"/>
              <a:t>Want to use just a headline? =&gt; type here</a:t>
            </a:r>
          </a:p>
        </p:txBody>
      </p:sp>
    </p:spTree>
    <p:extLst>
      <p:ext uri="{BB962C8B-B14F-4D97-AF65-F5344CB8AC3E}">
        <p14:creationId xmlns:p14="http://schemas.microsoft.com/office/powerpoint/2010/main" val="1972944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Sub-tit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688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lank Pag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555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0333C-AB4C-3DD8-7559-69DFA4A6CCC8}"/>
              </a:ext>
            </a:extLst>
          </p:cNvPr>
          <p:cNvSpPr>
            <a:spLocks noGrp="1"/>
          </p:cNvSpPr>
          <p:nvPr>
            <p:ph type="ctrTitle"/>
          </p:nvPr>
        </p:nvSpPr>
        <p:spPr>
          <a:xfrm>
            <a:off x="1143000" y="841375"/>
            <a:ext cx="6858000" cy="1790700"/>
          </a:xfrm>
          <a:prstGeom prst="rect">
            <a:avLst/>
          </a:prstGeom>
        </p:spPr>
        <p:txBody>
          <a:bodyPr anchor="b"/>
          <a:lstStyle>
            <a:lvl1pPr algn="ctr">
              <a:defRPr sz="6000"/>
            </a:lvl1pPr>
          </a:lstStyle>
          <a:p>
            <a:r>
              <a:rPr lang="en-GB"/>
              <a:t>Click to edit Master title style</a:t>
            </a:r>
            <a:endParaRPr lang="en-FR"/>
          </a:p>
        </p:txBody>
      </p:sp>
      <p:sp>
        <p:nvSpPr>
          <p:cNvPr id="3" name="Subtitle 2">
            <a:extLst>
              <a:ext uri="{FF2B5EF4-FFF2-40B4-BE49-F238E27FC236}">
                <a16:creationId xmlns:a16="http://schemas.microsoft.com/office/drawing/2014/main" id="{6AC3E313-C909-644F-76D9-9E8F5D67DAEB}"/>
              </a:ext>
            </a:extLst>
          </p:cNvPr>
          <p:cNvSpPr>
            <a:spLocks noGrp="1"/>
          </p:cNvSpPr>
          <p:nvPr>
            <p:ph type="subTitle" idx="1"/>
          </p:nvPr>
        </p:nvSpPr>
        <p:spPr>
          <a:xfrm>
            <a:off x="1143000" y="2701925"/>
            <a:ext cx="6858000" cy="1241425"/>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FR"/>
          </a:p>
        </p:txBody>
      </p:sp>
      <p:sp>
        <p:nvSpPr>
          <p:cNvPr id="4" name="Date Placeholder 3">
            <a:extLst>
              <a:ext uri="{FF2B5EF4-FFF2-40B4-BE49-F238E27FC236}">
                <a16:creationId xmlns:a16="http://schemas.microsoft.com/office/drawing/2014/main" id="{1D32E2BD-5C8E-0F24-1D85-FD795274CB11}"/>
              </a:ext>
            </a:extLst>
          </p:cNvPr>
          <p:cNvSpPr>
            <a:spLocks noGrp="1"/>
          </p:cNvSpPr>
          <p:nvPr>
            <p:ph type="dt" sz="half" idx="10"/>
          </p:nvPr>
        </p:nvSpPr>
        <p:spPr>
          <a:xfrm>
            <a:off x="628650" y="4767263"/>
            <a:ext cx="2057400" cy="274637"/>
          </a:xfrm>
          <a:prstGeom prst="rect">
            <a:avLst/>
          </a:prstGeom>
        </p:spPr>
        <p:txBody>
          <a:bodyPr/>
          <a:lstStyle/>
          <a:p>
            <a:fld id="{C59ABEFA-09B3-994D-B9BF-74C65CD11586}" type="datetimeFigureOut">
              <a:rPr lang="en-FR" smtClean="0"/>
              <a:t>06/13/2023</a:t>
            </a:fld>
            <a:endParaRPr lang="en-FR"/>
          </a:p>
        </p:txBody>
      </p:sp>
      <p:sp>
        <p:nvSpPr>
          <p:cNvPr id="5" name="Footer Placeholder 4">
            <a:extLst>
              <a:ext uri="{FF2B5EF4-FFF2-40B4-BE49-F238E27FC236}">
                <a16:creationId xmlns:a16="http://schemas.microsoft.com/office/drawing/2014/main" id="{3559FD2C-4969-F0FB-9369-FE546D2D7368}"/>
              </a:ext>
            </a:extLst>
          </p:cNvPr>
          <p:cNvSpPr>
            <a:spLocks noGrp="1"/>
          </p:cNvSpPr>
          <p:nvPr>
            <p:ph type="ftr" sz="quarter" idx="11"/>
          </p:nvPr>
        </p:nvSpPr>
        <p:spPr>
          <a:xfrm>
            <a:off x="3028950" y="4767263"/>
            <a:ext cx="3086100" cy="274637"/>
          </a:xfrm>
          <a:prstGeom prst="rect">
            <a:avLst/>
          </a:prstGeom>
        </p:spPr>
        <p:txBody>
          <a:bodyPr/>
          <a:lstStyle/>
          <a:p>
            <a:endParaRPr lang="en-FR"/>
          </a:p>
        </p:txBody>
      </p:sp>
      <p:sp>
        <p:nvSpPr>
          <p:cNvPr id="6" name="Slide Number Placeholder 5">
            <a:extLst>
              <a:ext uri="{FF2B5EF4-FFF2-40B4-BE49-F238E27FC236}">
                <a16:creationId xmlns:a16="http://schemas.microsoft.com/office/drawing/2014/main" id="{BEBEB082-DC1B-9E90-0E8B-BAF86B73C59A}"/>
              </a:ext>
            </a:extLst>
          </p:cNvPr>
          <p:cNvSpPr>
            <a:spLocks noGrp="1"/>
          </p:cNvSpPr>
          <p:nvPr>
            <p:ph type="sldNum" sz="quarter" idx="12"/>
          </p:nvPr>
        </p:nvSpPr>
        <p:spPr>
          <a:xfrm>
            <a:off x="6457950" y="4767263"/>
            <a:ext cx="2057400" cy="274637"/>
          </a:xfrm>
          <a:prstGeom prst="rect">
            <a:avLst/>
          </a:prstGeom>
        </p:spPr>
        <p:txBody>
          <a:bodyPr/>
          <a:lstStyle/>
          <a:p>
            <a:fld id="{6E75C69C-78D1-CF4D-ADF6-C41A5AC4959B}" type="slidenum">
              <a:rPr lang="en-FR" smtClean="0"/>
              <a:t>‹#›</a:t>
            </a:fld>
            <a:endParaRPr lang="en-FR"/>
          </a:p>
        </p:txBody>
      </p:sp>
    </p:spTree>
    <p:extLst>
      <p:ext uri="{BB962C8B-B14F-4D97-AF65-F5344CB8AC3E}">
        <p14:creationId xmlns:p14="http://schemas.microsoft.com/office/powerpoint/2010/main" val="2990898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33F1-A374-F2C2-5E5D-9CE38B8B49EB}"/>
              </a:ext>
            </a:extLst>
          </p:cNvPr>
          <p:cNvSpPr>
            <a:spLocks noGrp="1"/>
          </p:cNvSpPr>
          <p:nvPr>
            <p:ph type="title"/>
          </p:nvPr>
        </p:nvSpPr>
        <p:spPr>
          <a:xfrm>
            <a:off x="628650" y="274638"/>
            <a:ext cx="7886700" cy="993775"/>
          </a:xfrm>
          <a:prstGeom prst="rect">
            <a:avLst/>
          </a:prstGeom>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83708A28-D3A3-411B-E290-4646F2DBC0DE}"/>
              </a:ext>
            </a:extLst>
          </p:cNvPr>
          <p:cNvSpPr>
            <a:spLocks noGrp="1"/>
          </p:cNvSpPr>
          <p:nvPr>
            <p:ph idx="1"/>
          </p:nvPr>
        </p:nvSpPr>
        <p:spPr>
          <a:xfrm>
            <a:off x="628650" y="1370013"/>
            <a:ext cx="7886700" cy="326231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B0FBE568-0BA0-D2F1-FA7F-FDB4D18DE65B}"/>
              </a:ext>
            </a:extLst>
          </p:cNvPr>
          <p:cNvSpPr>
            <a:spLocks noGrp="1"/>
          </p:cNvSpPr>
          <p:nvPr>
            <p:ph type="dt" sz="half" idx="10"/>
          </p:nvPr>
        </p:nvSpPr>
        <p:spPr>
          <a:xfrm>
            <a:off x="628650" y="4767263"/>
            <a:ext cx="2057400" cy="274637"/>
          </a:xfrm>
          <a:prstGeom prst="rect">
            <a:avLst/>
          </a:prstGeom>
        </p:spPr>
        <p:txBody>
          <a:bodyPr/>
          <a:lstStyle/>
          <a:p>
            <a:fld id="{C59ABEFA-09B3-994D-B9BF-74C65CD11586}" type="datetimeFigureOut">
              <a:rPr lang="en-FR" smtClean="0"/>
              <a:t>06/13/2023</a:t>
            </a:fld>
            <a:endParaRPr lang="en-FR"/>
          </a:p>
        </p:txBody>
      </p:sp>
      <p:sp>
        <p:nvSpPr>
          <p:cNvPr id="5" name="Footer Placeholder 4">
            <a:extLst>
              <a:ext uri="{FF2B5EF4-FFF2-40B4-BE49-F238E27FC236}">
                <a16:creationId xmlns:a16="http://schemas.microsoft.com/office/drawing/2014/main" id="{037A6572-019A-AD8E-A7A9-F8606C22FC3C}"/>
              </a:ext>
            </a:extLst>
          </p:cNvPr>
          <p:cNvSpPr>
            <a:spLocks noGrp="1"/>
          </p:cNvSpPr>
          <p:nvPr>
            <p:ph type="ftr" sz="quarter" idx="11"/>
          </p:nvPr>
        </p:nvSpPr>
        <p:spPr>
          <a:xfrm>
            <a:off x="3028950" y="4767263"/>
            <a:ext cx="3086100" cy="274637"/>
          </a:xfrm>
          <a:prstGeom prst="rect">
            <a:avLst/>
          </a:prstGeom>
        </p:spPr>
        <p:txBody>
          <a:bodyPr/>
          <a:lstStyle/>
          <a:p>
            <a:endParaRPr lang="en-FR"/>
          </a:p>
        </p:txBody>
      </p:sp>
      <p:sp>
        <p:nvSpPr>
          <p:cNvPr id="6" name="Slide Number Placeholder 5">
            <a:extLst>
              <a:ext uri="{FF2B5EF4-FFF2-40B4-BE49-F238E27FC236}">
                <a16:creationId xmlns:a16="http://schemas.microsoft.com/office/drawing/2014/main" id="{878F9266-47F8-8884-C66F-0014C415D1C7}"/>
              </a:ext>
            </a:extLst>
          </p:cNvPr>
          <p:cNvSpPr>
            <a:spLocks noGrp="1"/>
          </p:cNvSpPr>
          <p:nvPr>
            <p:ph type="sldNum" sz="quarter" idx="12"/>
          </p:nvPr>
        </p:nvSpPr>
        <p:spPr>
          <a:xfrm>
            <a:off x="6457950" y="4767263"/>
            <a:ext cx="2057400" cy="274637"/>
          </a:xfrm>
          <a:prstGeom prst="rect">
            <a:avLst/>
          </a:prstGeom>
        </p:spPr>
        <p:txBody>
          <a:bodyPr/>
          <a:lstStyle/>
          <a:p>
            <a:fld id="{6E75C69C-78D1-CF4D-ADF6-C41A5AC4959B}" type="slidenum">
              <a:rPr lang="en-FR" smtClean="0"/>
              <a:t>‹#›</a:t>
            </a:fld>
            <a:endParaRPr lang="en-FR"/>
          </a:p>
        </p:txBody>
      </p:sp>
    </p:spTree>
    <p:extLst>
      <p:ext uri="{BB962C8B-B14F-4D97-AF65-F5344CB8AC3E}">
        <p14:creationId xmlns:p14="http://schemas.microsoft.com/office/powerpoint/2010/main" val="3608976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CB4FD-A62A-21AB-A4AB-0D9A30863E59}"/>
              </a:ext>
            </a:extLst>
          </p:cNvPr>
          <p:cNvSpPr>
            <a:spLocks noGrp="1"/>
          </p:cNvSpPr>
          <p:nvPr>
            <p:ph type="ctrTitle"/>
          </p:nvPr>
        </p:nvSpPr>
        <p:spPr>
          <a:xfrm>
            <a:off x="1143000" y="841375"/>
            <a:ext cx="6858000" cy="1790700"/>
          </a:xfrm>
          <a:prstGeom prst="rect">
            <a:avLst/>
          </a:prstGeom>
        </p:spPr>
        <p:txBody>
          <a:bodyPr anchor="b"/>
          <a:lstStyle>
            <a:lvl1pPr algn="ctr">
              <a:defRPr sz="6000"/>
            </a:lvl1pPr>
          </a:lstStyle>
          <a:p>
            <a:r>
              <a:rPr lang="en-GB"/>
              <a:t>Click to edit Master title style</a:t>
            </a:r>
            <a:endParaRPr lang="en-FR"/>
          </a:p>
        </p:txBody>
      </p:sp>
      <p:sp>
        <p:nvSpPr>
          <p:cNvPr id="3" name="Subtitle 2">
            <a:extLst>
              <a:ext uri="{FF2B5EF4-FFF2-40B4-BE49-F238E27FC236}">
                <a16:creationId xmlns:a16="http://schemas.microsoft.com/office/drawing/2014/main" id="{45A77880-9682-EF53-4DC1-9ADAC68733B2}"/>
              </a:ext>
            </a:extLst>
          </p:cNvPr>
          <p:cNvSpPr>
            <a:spLocks noGrp="1"/>
          </p:cNvSpPr>
          <p:nvPr>
            <p:ph type="subTitle" idx="1"/>
          </p:nvPr>
        </p:nvSpPr>
        <p:spPr>
          <a:xfrm>
            <a:off x="1143000" y="2701925"/>
            <a:ext cx="6858000" cy="1241425"/>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FR"/>
          </a:p>
        </p:txBody>
      </p:sp>
      <p:sp>
        <p:nvSpPr>
          <p:cNvPr id="4" name="Date Placeholder 3">
            <a:extLst>
              <a:ext uri="{FF2B5EF4-FFF2-40B4-BE49-F238E27FC236}">
                <a16:creationId xmlns:a16="http://schemas.microsoft.com/office/drawing/2014/main" id="{48912CAB-DF62-CD84-746A-CDEAB099FB13}"/>
              </a:ext>
            </a:extLst>
          </p:cNvPr>
          <p:cNvSpPr>
            <a:spLocks noGrp="1"/>
          </p:cNvSpPr>
          <p:nvPr>
            <p:ph type="dt" sz="half" idx="10"/>
          </p:nvPr>
        </p:nvSpPr>
        <p:spPr>
          <a:xfrm>
            <a:off x="628650" y="4767263"/>
            <a:ext cx="2057400" cy="274637"/>
          </a:xfrm>
          <a:prstGeom prst="rect">
            <a:avLst/>
          </a:prstGeom>
        </p:spPr>
        <p:txBody>
          <a:bodyPr/>
          <a:lstStyle/>
          <a:p>
            <a:fld id="{5E857ABE-65BF-E640-9F25-233D831895CF}" type="datetimeFigureOut">
              <a:rPr lang="en-FR" smtClean="0"/>
              <a:t>06/13/2023</a:t>
            </a:fld>
            <a:endParaRPr lang="en-FR"/>
          </a:p>
        </p:txBody>
      </p:sp>
      <p:sp>
        <p:nvSpPr>
          <p:cNvPr id="5" name="Footer Placeholder 4">
            <a:extLst>
              <a:ext uri="{FF2B5EF4-FFF2-40B4-BE49-F238E27FC236}">
                <a16:creationId xmlns:a16="http://schemas.microsoft.com/office/drawing/2014/main" id="{B174A260-1C85-EC3F-51DF-1D8FCB02B2B6}"/>
              </a:ext>
            </a:extLst>
          </p:cNvPr>
          <p:cNvSpPr>
            <a:spLocks noGrp="1"/>
          </p:cNvSpPr>
          <p:nvPr>
            <p:ph type="ftr" sz="quarter" idx="11"/>
          </p:nvPr>
        </p:nvSpPr>
        <p:spPr>
          <a:xfrm>
            <a:off x="3028950" y="4767263"/>
            <a:ext cx="3086100" cy="274637"/>
          </a:xfrm>
          <a:prstGeom prst="rect">
            <a:avLst/>
          </a:prstGeom>
        </p:spPr>
        <p:txBody>
          <a:bodyPr/>
          <a:lstStyle/>
          <a:p>
            <a:endParaRPr lang="en-FR"/>
          </a:p>
        </p:txBody>
      </p:sp>
      <p:sp>
        <p:nvSpPr>
          <p:cNvPr id="6" name="Slide Number Placeholder 5">
            <a:extLst>
              <a:ext uri="{FF2B5EF4-FFF2-40B4-BE49-F238E27FC236}">
                <a16:creationId xmlns:a16="http://schemas.microsoft.com/office/drawing/2014/main" id="{6F8F24BF-E17C-24F6-8840-7966F3582755}"/>
              </a:ext>
            </a:extLst>
          </p:cNvPr>
          <p:cNvSpPr>
            <a:spLocks noGrp="1"/>
          </p:cNvSpPr>
          <p:nvPr>
            <p:ph type="sldNum" sz="quarter" idx="12"/>
          </p:nvPr>
        </p:nvSpPr>
        <p:spPr>
          <a:xfrm>
            <a:off x="6457950" y="4767263"/>
            <a:ext cx="2057400" cy="274637"/>
          </a:xfrm>
          <a:prstGeom prst="rect">
            <a:avLst/>
          </a:prstGeom>
        </p:spPr>
        <p:txBody>
          <a:bodyPr/>
          <a:lstStyle/>
          <a:p>
            <a:fld id="{30BBDB98-229B-E943-9857-F93645D12B28}" type="slidenum">
              <a:rPr lang="en-FR" smtClean="0"/>
              <a:t>‹#›</a:t>
            </a:fld>
            <a:endParaRPr lang="en-FR"/>
          </a:p>
        </p:txBody>
      </p:sp>
    </p:spTree>
    <p:extLst>
      <p:ext uri="{BB962C8B-B14F-4D97-AF65-F5344CB8AC3E}">
        <p14:creationId xmlns:p14="http://schemas.microsoft.com/office/powerpoint/2010/main" val="3554166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56E3F-E56C-A40C-F138-148DB20C61A9}"/>
              </a:ext>
            </a:extLst>
          </p:cNvPr>
          <p:cNvSpPr>
            <a:spLocks noGrp="1"/>
          </p:cNvSpPr>
          <p:nvPr>
            <p:ph type="title"/>
          </p:nvPr>
        </p:nvSpPr>
        <p:spPr>
          <a:xfrm>
            <a:off x="628650" y="274638"/>
            <a:ext cx="7886700" cy="993775"/>
          </a:xfrm>
          <a:prstGeom prst="rect">
            <a:avLst/>
          </a:prstGeom>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C99FC146-7556-7D37-C156-943C641C96C6}"/>
              </a:ext>
            </a:extLst>
          </p:cNvPr>
          <p:cNvSpPr>
            <a:spLocks noGrp="1"/>
          </p:cNvSpPr>
          <p:nvPr>
            <p:ph idx="1"/>
          </p:nvPr>
        </p:nvSpPr>
        <p:spPr>
          <a:xfrm>
            <a:off x="628650" y="1370013"/>
            <a:ext cx="7886700" cy="326231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99F37666-AB2E-4871-E688-8D45B19B7D4F}"/>
              </a:ext>
            </a:extLst>
          </p:cNvPr>
          <p:cNvSpPr>
            <a:spLocks noGrp="1"/>
          </p:cNvSpPr>
          <p:nvPr>
            <p:ph type="dt" sz="half" idx="10"/>
          </p:nvPr>
        </p:nvSpPr>
        <p:spPr>
          <a:xfrm>
            <a:off x="628650" y="4767263"/>
            <a:ext cx="2057400" cy="274637"/>
          </a:xfrm>
          <a:prstGeom prst="rect">
            <a:avLst/>
          </a:prstGeom>
        </p:spPr>
        <p:txBody>
          <a:bodyPr/>
          <a:lstStyle/>
          <a:p>
            <a:fld id="{5E857ABE-65BF-E640-9F25-233D831895CF}" type="datetimeFigureOut">
              <a:rPr lang="en-FR" smtClean="0"/>
              <a:t>06/13/2023</a:t>
            </a:fld>
            <a:endParaRPr lang="en-FR"/>
          </a:p>
        </p:txBody>
      </p:sp>
      <p:sp>
        <p:nvSpPr>
          <p:cNvPr id="5" name="Footer Placeholder 4">
            <a:extLst>
              <a:ext uri="{FF2B5EF4-FFF2-40B4-BE49-F238E27FC236}">
                <a16:creationId xmlns:a16="http://schemas.microsoft.com/office/drawing/2014/main" id="{4CB26326-7537-06BD-FBC6-AC3D59A6AFFC}"/>
              </a:ext>
            </a:extLst>
          </p:cNvPr>
          <p:cNvSpPr>
            <a:spLocks noGrp="1"/>
          </p:cNvSpPr>
          <p:nvPr>
            <p:ph type="ftr" sz="quarter" idx="11"/>
          </p:nvPr>
        </p:nvSpPr>
        <p:spPr>
          <a:xfrm>
            <a:off x="3028950" y="4767263"/>
            <a:ext cx="3086100" cy="274637"/>
          </a:xfrm>
          <a:prstGeom prst="rect">
            <a:avLst/>
          </a:prstGeom>
        </p:spPr>
        <p:txBody>
          <a:bodyPr/>
          <a:lstStyle/>
          <a:p>
            <a:endParaRPr lang="en-FR"/>
          </a:p>
        </p:txBody>
      </p:sp>
      <p:sp>
        <p:nvSpPr>
          <p:cNvPr id="6" name="Slide Number Placeholder 5">
            <a:extLst>
              <a:ext uri="{FF2B5EF4-FFF2-40B4-BE49-F238E27FC236}">
                <a16:creationId xmlns:a16="http://schemas.microsoft.com/office/drawing/2014/main" id="{40F35E8E-3F8F-B463-6F46-6E26FB370A28}"/>
              </a:ext>
            </a:extLst>
          </p:cNvPr>
          <p:cNvSpPr>
            <a:spLocks noGrp="1"/>
          </p:cNvSpPr>
          <p:nvPr>
            <p:ph type="sldNum" sz="quarter" idx="12"/>
          </p:nvPr>
        </p:nvSpPr>
        <p:spPr>
          <a:xfrm>
            <a:off x="6457950" y="4767263"/>
            <a:ext cx="2057400" cy="274637"/>
          </a:xfrm>
          <a:prstGeom prst="rect">
            <a:avLst/>
          </a:prstGeom>
        </p:spPr>
        <p:txBody>
          <a:bodyPr/>
          <a:lstStyle/>
          <a:p>
            <a:fld id="{30BBDB98-229B-E943-9857-F93645D12B28}" type="slidenum">
              <a:rPr lang="en-FR" smtClean="0"/>
              <a:t>‹#›</a:t>
            </a:fld>
            <a:endParaRPr lang="en-FR"/>
          </a:p>
        </p:txBody>
      </p:sp>
    </p:spTree>
    <p:extLst>
      <p:ext uri="{BB962C8B-B14F-4D97-AF65-F5344CB8AC3E}">
        <p14:creationId xmlns:p14="http://schemas.microsoft.com/office/powerpoint/2010/main" val="3306020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7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7050-B6B6-2CE6-0DA4-E418509BD6AD}"/>
              </a:ext>
            </a:extLst>
          </p:cNvPr>
          <p:cNvSpPr>
            <a:spLocks noGrp="1"/>
          </p:cNvSpPr>
          <p:nvPr>
            <p:ph type="title"/>
          </p:nvPr>
        </p:nvSpPr>
        <p:spPr>
          <a:xfrm>
            <a:off x="628650" y="274638"/>
            <a:ext cx="7886700" cy="993775"/>
          </a:xfrm>
          <a:prstGeom prst="rect">
            <a:avLst/>
          </a:prstGeom>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0F6F2D92-E15C-4B72-398E-E73C60634D1B}"/>
              </a:ext>
            </a:extLst>
          </p:cNvPr>
          <p:cNvSpPr>
            <a:spLocks noGrp="1"/>
          </p:cNvSpPr>
          <p:nvPr>
            <p:ph idx="1"/>
          </p:nvPr>
        </p:nvSpPr>
        <p:spPr>
          <a:xfrm>
            <a:off x="628650" y="1370013"/>
            <a:ext cx="7886700" cy="326231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AA0BA5DD-0A69-90DB-EB84-84FA76EFE740}"/>
              </a:ext>
            </a:extLst>
          </p:cNvPr>
          <p:cNvSpPr>
            <a:spLocks noGrp="1"/>
          </p:cNvSpPr>
          <p:nvPr>
            <p:ph type="dt" sz="half" idx="10"/>
          </p:nvPr>
        </p:nvSpPr>
        <p:spPr>
          <a:xfrm>
            <a:off x="628650" y="4767263"/>
            <a:ext cx="2057400" cy="274637"/>
          </a:xfrm>
          <a:prstGeom prst="rect">
            <a:avLst/>
          </a:prstGeom>
        </p:spPr>
        <p:txBody>
          <a:bodyPr/>
          <a:lstStyle/>
          <a:p>
            <a:fld id="{3AF1FD98-CA00-DA46-A7C2-23622C883060}" type="datetimeFigureOut">
              <a:rPr lang="en-FR" smtClean="0"/>
              <a:t>06/13/2023</a:t>
            </a:fld>
            <a:endParaRPr lang="en-FR"/>
          </a:p>
        </p:txBody>
      </p:sp>
      <p:sp>
        <p:nvSpPr>
          <p:cNvPr id="5" name="Footer Placeholder 4">
            <a:extLst>
              <a:ext uri="{FF2B5EF4-FFF2-40B4-BE49-F238E27FC236}">
                <a16:creationId xmlns:a16="http://schemas.microsoft.com/office/drawing/2014/main" id="{FD5B6CB6-72BB-1F1B-DCB7-F3A2776490B5}"/>
              </a:ext>
            </a:extLst>
          </p:cNvPr>
          <p:cNvSpPr>
            <a:spLocks noGrp="1"/>
          </p:cNvSpPr>
          <p:nvPr>
            <p:ph type="ftr" sz="quarter" idx="11"/>
          </p:nvPr>
        </p:nvSpPr>
        <p:spPr>
          <a:xfrm>
            <a:off x="3028950" y="4767263"/>
            <a:ext cx="3086100" cy="274637"/>
          </a:xfrm>
          <a:prstGeom prst="rect">
            <a:avLst/>
          </a:prstGeom>
        </p:spPr>
        <p:txBody>
          <a:bodyPr/>
          <a:lstStyle/>
          <a:p>
            <a:endParaRPr lang="en-FR"/>
          </a:p>
        </p:txBody>
      </p:sp>
      <p:sp>
        <p:nvSpPr>
          <p:cNvPr id="6" name="Slide Number Placeholder 5">
            <a:extLst>
              <a:ext uri="{FF2B5EF4-FFF2-40B4-BE49-F238E27FC236}">
                <a16:creationId xmlns:a16="http://schemas.microsoft.com/office/drawing/2014/main" id="{6127F9C5-801B-33B6-91D4-14DB7BDF076E}"/>
              </a:ext>
            </a:extLst>
          </p:cNvPr>
          <p:cNvSpPr>
            <a:spLocks noGrp="1"/>
          </p:cNvSpPr>
          <p:nvPr>
            <p:ph type="sldNum" sz="quarter" idx="12"/>
          </p:nvPr>
        </p:nvSpPr>
        <p:spPr>
          <a:xfrm>
            <a:off x="6457950" y="4767263"/>
            <a:ext cx="2057400" cy="274637"/>
          </a:xfrm>
          <a:prstGeom prst="rect">
            <a:avLst/>
          </a:prstGeom>
        </p:spPr>
        <p:txBody>
          <a:bodyPr/>
          <a:lstStyle/>
          <a:p>
            <a:fld id="{FC5DA9DB-054A-4743-A009-DFAAE92A7858}" type="slidenum">
              <a:rPr lang="en-FR" smtClean="0"/>
              <a:t>‹#›</a:t>
            </a:fld>
            <a:endParaRPr lang="en-FR"/>
          </a:p>
        </p:txBody>
      </p:sp>
    </p:spTree>
    <p:extLst>
      <p:ext uri="{BB962C8B-B14F-4D97-AF65-F5344CB8AC3E}">
        <p14:creationId xmlns:p14="http://schemas.microsoft.com/office/powerpoint/2010/main" val="2412185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Text Placeholder 1">
            <a:extLst>
              <a:ext uri="{FF2B5EF4-FFF2-40B4-BE49-F238E27FC236}">
                <a16:creationId xmlns:a16="http://schemas.microsoft.com/office/drawing/2014/main" id="{3D528B72-500F-DFB6-702C-3C0B1A485177}"/>
              </a:ext>
            </a:extLst>
          </p:cNvPr>
          <p:cNvSpPr>
            <a:spLocks noGrp="1"/>
          </p:cNvSpPr>
          <p:nvPr>
            <p:ph type="body" sz="quarter" idx="10"/>
          </p:nvPr>
        </p:nvSpPr>
        <p:spPr>
          <a:xfrm>
            <a:off x="972000" y="360000"/>
            <a:ext cx="6916800" cy="687750"/>
          </a:xfrm>
          <a:prstGeom prst="rect">
            <a:avLst/>
          </a:prstGeom>
        </p:spPr>
        <p:txBody>
          <a:bodyPr lIns="0" tIns="0" rIns="0" bIns="0"/>
          <a:lstStyle>
            <a:lvl1pPr marL="0" indent="0">
              <a:lnSpc>
                <a:spcPts val="1900"/>
              </a:lnSpc>
              <a:spcBef>
                <a:spcPts val="0"/>
              </a:spcBef>
              <a:buFontTx/>
              <a:buNone/>
              <a:defRPr sz="1600" b="0" i="0">
                <a:latin typeface="+mn-lt"/>
                <a:cs typeface="Calibri Light" panose="020F0302020204030204" pitchFamily="34" charset="0"/>
              </a:defRPr>
            </a:lvl1pPr>
          </a:lstStyle>
          <a:p>
            <a:pPr>
              <a:lnSpc>
                <a:spcPts val="1700"/>
              </a:lnSpc>
            </a:pPr>
            <a:endParaRPr lang="en-GB" sz="1400" dirty="0">
              <a:solidFill>
                <a:srgbClr val="AE1022"/>
              </a:solidFill>
              <a:effectLst/>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662203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Placeholder 2">
            <a:extLst>
              <a:ext uri="{FF2B5EF4-FFF2-40B4-BE49-F238E27FC236}">
                <a16:creationId xmlns:a16="http://schemas.microsoft.com/office/drawing/2014/main" id="{AA015181-2589-AC47-CF7F-EA5EF5435414}"/>
              </a:ext>
            </a:extLst>
          </p:cNvPr>
          <p:cNvSpPr>
            <a:spLocks noGrp="1"/>
          </p:cNvSpPr>
          <p:nvPr>
            <p:ph type="title"/>
          </p:nvPr>
        </p:nvSpPr>
        <p:spPr>
          <a:xfrm>
            <a:off x="540000" y="360000"/>
            <a:ext cx="7232400" cy="409592"/>
          </a:xfrm>
          <a:prstGeom prst="rect">
            <a:avLst/>
          </a:prstGeom>
        </p:spPr>
        <p:txBody>
          <a:bodyPr vert="horz" lIns="36000" tIns="0" rIns="0" bIns="0" rtlCol="0">
            <a:noAutofit/>
          </a:bodyPr>
          <a:lstStyle/>
          <a:p>
            <a:pPr marL="0" lvl="0" indent="0">
              <a:lnSpc>
                <a:spcPts val="2500"/>
              </a:lnSpc>
              <a:spcBef>
                <a:spcPts val="0"/>
              </a:spcBef>
              <a:buClr>
                <a:srgbClr val="D00040"/>
              </a:buClr>
              <a:buFont typeface="Arial" pitchFamily="34" charset="0"/>
            </a:pPr>
            <a:r>
              <a:rPr lang="en-US" dirty="0"/>
              <a:t>Click to edit Master title style</a:t>
            </a:r>
          </a:p>
        </p:txBody>
      </p:sp>
    </p:spTree>
    <p:extLst>
      <p:ext uri="{BB962C8B-B14F-4D97-AF65-F5344CB8AC3E}">
        <p14:creationId xmlns:p14="http://schemas.microsoft.com/office/powerpoint/2010/main" val="161186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Placeholder 2">
            <a:extLst>
              <a:ext uri="{FF2B5EF4-FFF2-40B4-BE49-F238E27FC236}">
                <a16:creationId xmlns:a16="http://schemas.microsoft.com/office/drawing/2014/main" id="{A6637578-DCD2-EDC6-1637-72EE90F704D5}"/>
              </a:ext>
            </a:extLst>
          </p:cNvPr>
          <p:cNvSpPr txBox="1">
            <a:spLocks/>
          </p:cNvSpPr>
          <p:nvPr userDrawn="1"/>
        </p:nvSpPr>
        <p:spPr>
          <a:xfrm>
            <a:off x="540000" y="360000"/>
            <a:ext cx="7232400" cy="409592"/>
          </a:xfrm>
          <a:prstGeom prst="rect">
            <a:avLst/>
          </a:prstGeom>
        </p:spPr>
        <p:txBody>
          <a:bodyPr vert="horz" lIns="36000" tIns="0" rIns="0" bIns="0" rtlCol="0">
            <a:noAutofit/>
          </a:bodyPr>
          <a:lstStyle>
            <a:lvl1pPr algn="l" defTabSz="914400" rtl="0" eaLnBrk="1" latinLnBrk="0" hangingPunct="1">
              <a:lnSpc>
                <a:spcPct val="90000"/>
              </a:lnSpc>
              <a:spcBef>
                <a:spcPct val="0"/>
              </a:spcBef>
              <a:buNone/>
              <a:defRPr sz="2600" kern="1200">
                <a:solidFill>
                  <a:schemeClr val="bg1"/>
                </a:solidFill>
                <a:latin typeface="+mn-lt"/>
                <a:ea typeface="+mj-ea"/>
                <a:cs typeface="+mj-cs"/>
              </a:defRPr>
            </a:lvl1pPr>
          </a:lstStyle>
          <a:p>
            <a:pPr>
              <a:lnSpc>
                <a:spcPts val="2500"/>
              </a:lnSpc>
              <a:spcBef>
                <a:spcPts val="0"/>
              </a:spcBef>
              <a:buClr>
                <a:srgbClr val="D00040"/>
              </a:buClr>
              <a:buFont typeface="Arial" pitchFamily="34" charset="0"/>
              <a:buNone/>
            </a:pPr>
            <a:r>
              <a:rPr lang="en-US"/>
              <a:t>Click to edit Master title style</a:t>
            </a:r>
            <a:endParaRPr lang="en-US" dirty="0"/>
          </a:p>
        </p:txBody>
      </p:sp>
    </p:spTree>
    <p:extLst>
      <p:ext uri="{BB962C8B-B14F-4D97-AF65-F5344CB8AC3E}">
        <p14:creationId xmlns:p14="http://schemas.microsoft.com/office/powerpoint/2010/main" val="1428709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8329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4043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91102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66351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28349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8865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emf"/><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2.emf"/><Relationship Id="rId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12.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2.emf"/><Relationship Id="rId4" Type="http://schemas.openxmlformats.org/officeDocument/2006/relationships/image" Target="../media/image5.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15.xml"/><Relationship Id="rId6" Type="http://schemas.openxmlformats.org/officeDocument/2006/relationships/image" Target="../media/image8.emf"/><Relationship Id="rId5" Type="http://schemas.openxmlformats.org/officeDocument/2006/relationships/image" Target="../media/image1.png"/><Relationship Id="rId4" Type="http://schemas.openxmlformats.org/officeDocument/2006/relationships/image" Target="../media/image7.emf"/></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6.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7.emf"/></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7.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7.emf"/></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8.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7.emf"/></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9.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7.emf"/></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20.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7.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Picture 1" descr="A picture containing drawing&#10;&#10;Description automatically generated">
            <a:extLst>
              <a:ext uri="{FF2B5EF4-FFF2-40B4-BE49-F238E27FC236}">
                <a16:creationId xmlns:a16="http://schemas.microsoft.com/office/drawing/2014/main" id="{37F78404-3754-472A-9C0F-76AD61DAE7C6}"/>
              </a:ext>
            </a:extLst>
          </p:cNvPr>
          <p:cNvPicPr>
            <a:picLocks noChangeAspect="1"/>
          </p:cNvPicPr>
          <p:nvPr userDrawn="1"/>
        </p:nvPicPr>
        <p:blipFill>
          <a:blip r:embed="rId7"/>
          <a:stretch>
            <a:fillRect/>
          </a:stretch>
        </p:blipFill>
        <p:spPr>
          <a:xfrm>
            <a:off x="8094102" y="339502"/>
            <a:ext cx="726370" cy="263075"/>
          </a:xfrm>
          <a:prstGeom prst="rect">
            <a:avLst/>
          </a:prstGeom>
        </p:spPr>
      </p:pic>
      <p:sp>
        <p:nvSpPr>
          <p:cNvPr id="3" name="Title Placeholder 2">
            <a:extLst>
              <a:ext uri="{FF2B5EF4-FFF2-40B4-BE49-F238E27FC236}">
                <a16:creationId xmlns:a16="http://schemas.microsoft.com/office/drawing/2014/main" id="{89271022-20A5-4D9A-84BD-CFB63810A5C6}"/>
              </a:ext>
            </a:extLst>
          </p:cNvPr>
          <p:cNvSpPr>
            <a:spLocks noGrp="1"/>
          </p:cNvSpPr>
          <p:nvPr>
            <p:ph type="title"/>
          </p:nvPr>
        </p:nvSpPr>
        <p:spPr>
          <a:xfrm>
            <a:off x="540000" y="360000"/>
            <a:ext cx="7232400" cy="409592"/>
          </a:xfrm>
          <a:prstGeom prst="rect">
            <a:avLst/>
          </a:prstGeom>
        </p:spPr>
        <p:txBody>
          <a:bodyPr vert="horz" lIns="0" tIns="0" rIns="0" bIns="0" rtlCol="0">
            <a:noAutofit/>
          </a:bodyPr>
          <a:lstStyle/>
          <a:p>
            <a:pPr marL="0" lvl="0" indent="0">
              <a:lnSpc>
                <a:spcPts val="2500"/>
              </a:lnSpc>
              <a:spcBef>
                <a:spcPts val="0"/>
              </a:spcBef>
              <a:buClr>
                <a:srgbClr val="D00040"/>
              </a:buClr>
              <a:buFont typeface="Arial" pitchFamily="34" charset="0"/>
            </a:pPr>
            <a:r>
              <a:rPr lang="en-US" dirty="0"/>
              <a:t>Click to edit Master title style</a:t>
            </a:r>
          </a:p>
        </p:txBody>
      </p:sp>
      <p:grpSp>
        <p:nvGrpSpPr>
          <p:cNvPr id="16" name="Group 15">
            <a:extLst>
              <a:ext uri="{FF2B5EF4-FFF2-40B4-BE49-F238E27FC236}">
                <a16:creationId xmlns:a16="http://schemas.microsoft.com/office/drawing/2014/main" id="{D3E3DD29-452D-76B4-BF13-F0E5B59E2A3E}"/>
              </a:ext>
            </a:extLst>
          </p:cNvPr>
          <p:cNvGrpSpPr/>
          <p:nvPr userDrawn="1"/>
        </p:nvGrpSpPr>
        <p:grpSpPr>
          <a:xfrm>
            <a:off x="324472" y="4621972"/>
            <a:ext cx="8819528" cy="521528"/>
            <a:chOff x="324472" y="4621972"/>
            <a:chExt cx="8819528" cy="521528"/>
          </a:xfrm>
        </p:grpSpPr>
        <p:cxnSp>
          <p:nvCxnSpPr>
            <p:cNvPr id="4" name="Connecteur droit 3">
              <a:extLst>
                <a:ext uri="{FF2B5EF4-FFF2-40B4-BE49-F238E27FC236}">
                  <a16:creationId xmlns:a16="http://schemas.microsoft.com/office/drawing/2014/main" id="{BC4A9C7A-5BA6-4888-A621-AF6B8C0AA0DF}"/>
                </a:ext>
              </a:extLst>
            </p:cNvPr>
            <p:cNvCxnSpPr>
              <a:cxnSpLocks/>
              <a:endCxn id="14" idx="1"/>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9" name="Connecteur droit 8">
              <a:extLst>
                <a:ext uri="{FF2B5EF4-FFF2-40B4-BE49-F238E27FC236}">
                  <a16:creationId xmlns:a16="http://schemas.microsoft.com/office/drawing/2014/main" id="{FA040033-896C-4E78-8EDE-BBF09671494D}"/>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0" name="Ellipse 9">
              <a:extLst>
                <a:ext uri="{FF2B5EF4-FFF2-40B4-BE49-F238E27FC236}">
                  <a16:creationId xmlns:a16="http://schemas.microsoft.com/office/drawing/2014/main" id="{6FA7AD36-36F4-4B05-B569-FF77480FB16F}"/>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4" name="Picture 13">
              <a:extLst>
                <a:ext uri="{FF2B5EF4-FFF2-40B4-BE49-F238E27FC236}">
                  <a16:creationId xmlns:a16="http://schemas.microsoft.com/office/drawing/2014/main" id="{8F2ECD67-57A8-352E-F40D-FB29B0DAD641}"/>
                </a:ext>
              </a:extLst>
            </p:cNvPr>
            <p:cNvPicPr>
              <a:picLocks noChangeAspect="1"/>
            </p:cNvPicPr>
            <p:nvPr userDrawn="1"/>
          </p:nvPicPr>
          <p:blipFill>
            <a:blip r:embed="rId8"/>
            <a:stretch>
              <a:fillRect/>
            </a:stretch>
          </p:blipFill>
          <p:spPr>
            <a:xfrm>
              <a:off x="8928472" y="4621972"/>
              <a:ext cx="215528" cy="431055"/>
            </a:xfrm>
            <a:prstGeom prst="rect">
              <a:avLst/>
            </a:prstGeom>
          </p:spPr>
        </p:pic>
      </p:grpSp>
    </p:spTree>
  </p:cSld>
  <p:clrMap bg1="lt1" tx1="dk1" bg2="lt2" tx2="dk2" accent1="accent1" accent2="accent2" accent3="accent3" accent4="accent4" accent5="accent5" accent6="accent6" hlink="hlink" folHlink="folHlink"/>
  <p:sldLayoutIdLst>
    <p:sldLayoutId id="2147483649" r:id="rId1"/>
    <p:sldLayoutId id="2147483668" r:id="rId2"/>
    <p:sldLayoutId id="2147483665" r:id="rId3"/>
    <p:sldLayoutId id="2147483669" r:id="rId4"/>
    <p:sldLayoutId id="2147483666" r:id="rId5"/>
  </p:sldLayoutIdLst>
  <p:hf hdr="0" ftr="0" dt="0"/>
  <p:txStyles>
    <p:titleStyle>
      <a:lvl1pPr algn="l" defTabSz="914400" rtl="0" eaLnBrk="1" latinLnBrk="0" hangingPunct="1">
        <a:spcBef>
          <a:spcPct val="0"/>
        </a:spcBef>
        <a:buNone/>
        <a:defRPr lang="en-US" sz="2600" b="0" i="0" kern="1200" smtClean="0">
          <a:solidFill>
            <a:schemeClr val="accent1"/>
          </a:solidFill>
          <a:latin typeface="+mj-lt"/>
          <a:ea typeface="+mn-ea"/>
          <a:cs typeface="Verdana"/>
        </a:defRPr>
      </a:lvl1pPr>
    </p:titleStyle>
    <p:bodyStyle>
      <a:lvl1pPr marL="0" indent="0" algn="l" defTabSz="360000" rtl="0" eaLnBrk="1" latinLnBrk="0" hangingPunct="1">
        <a:spcBef>
          <a:spcPct val="20000"/>
        </a:spcBef>
        <a:buClr>
          <a:srgbClr val="C00000"/>
        </a:buClr>
        <a:buFont typeface="Arial" panose="020B0604020202020204" pitchFamily="34" charset="0"/>
        <a:buNone/>
        <a:defRPr lang="en-US" sz="1600" b="1" i="0" kern="1200" dirty="0" smtClean="0">
          <a:solidFill>
            <a:schemeClr val="tx1"/>
          </a:solidFill>
          <a:latin typeface="+mn-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dirty="0" smtClean="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5C8E3EB-7D3B-6413-5067-8330F9398420}"/>
              </a:ext>
            </a:extLst>
          </p:cNvPr>
          <p:cNvSpPr/>
          <p:nvPr userDrawn="1"/>
        </p:nvSpPr>
        <p:spPr>
          <a:xfrm>
            <a:off x="0" y="0"/>
            <a:ext cx="9144000" cy="5143500"/>
          </a:xfrm>
          <a:prstGeom prst="rect">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7" name="Picture 6">
            <a:extLst>
              <a:ext uri="{FF2B5EF4-FFF2-40B4-BE49-F238E27FC236}">
                <a16:creationId xmlns:a16="http://schemas.microsoft.com/office/drawing/2014/main" id="{4C17A3C4-E87B-4481-4B2E-D100B45EFBFA}"/>
              </a:ext>
            </a:extLst>
          </p:cNvPr>
          <p:cNvPicPr>
            <a:picLocks noChangeAspect="1"/>
          </p:cNvPicPr>
          <p:nvPr userDrawn="1"/>
        </p:nvPicPr>
        <p:blipFill>
          <a:blip r:embed="rId4"/>
          <a:srcRect/>
          <a:stretch/>
        </p:blipFill>
        <p:spPr>
          <a:xfrm>
            <a:off x="8094637" y="339502"/>
            <a:ext cx="725300" cy="263075"/>
          </a:xfrm>
          <a:prstGeom prst="rect">
            <a:avLst/>
          </a:prstGeom>
        </p:spPr>
      </p:pic>
      <p:sp>
        <p:nvSpPr>
          <p:cNvPr id="8" name="Title Placeholder 2">
            <a:extLst>
              <a:ext uri="{FF2B5EF4-FFF2-40B4-BE49-F238E27FC236}">
                <a16:creationId xmlns:a16="http://schemas.microsoft.com/office/drawing/2014/main" id="{E093308C-0C79-848A-AC4C-73861495EA09}"/>
              </a:ext>
            </a:extLst>
          </p:cNvPr>
          <p:cNvSpPr>
            <a:spLocks noGrp="1"/>
          </p:cNvSpPr>
          <p:nvPr>
            <p:ph type="title"/>
          </p:nvPr>
        </p:nvSpPr>
        <p:spPr>
          <a:xfrm>
            <a:off x="540000" y="360000"/>
            <a:ext cx="7232400" cy="409592"/>
          </a:xfrm>
          <a:prstGeom prst="rect">
            <a:avLst/>
          </a:prstGeom>
        </p:spPr>
        <p:txBody>
          <a:bodyPr vert="horz" lIns="0" tIns="0" rIns="0" bIns="0" rtlCol="0">
            <a:noAutofit/>
          </a:bodyPr>
          <a:lstStyle/>
          <a:p>
            <a:pPr marL="0" lvl="0" indent="0">
              <a:lnSpc>
                <a:spcPts val="2500"/>
              </a:lnSpc>
              <a:spcBef>
                <a:spcPts val="0"/>
              </a:spcBef>
              <a:buClr>
                <a:srgbClr val="D00040"/>
              </a:buClr>
              <a:buFont typeface="Arial" pitchFamily="34" charset="0"/>
            </a:pPr>
            <a:r>
              <a:rPr lang="en-US" dirty="0"/>
              <a:t>Click to edit Master title style</a:t>
            </a:r>
          </a:p>
        </p:txBody>
      </p:sp>
      <p:grpSp>
        <p:nvGrpSpPr>
          <p:cNvPr id="9" name="Group 8">
            <a:extLst>
              <a:ext uri="{FF2B5EF4-FFF2-40B4-BE49-F238E27FC236}">
                <a16:creationId xmlns:a16="http://schemas.microsoft.com/office/drawing/2014/main" id="{79AEEC7B-4910-310D-A4DC-2CF20F90A058}"/>
              </a:ext>
            </a:extLst>
          </p:cNvPr>
          <p:cNvGrpSpPr/>
          <p:nvPr userDrawn="1"/>
        </p:nvGrpSpPr>
        <p:grpSpPr>
          <a:xfrm>
            <a:off x="486000" y="4621972"/>
            <a:ext cx="8658000" cy="521528"/>
            <a:chOff x="486000" y="4621972"/>
            <a:chExt cx="8658000" cy="521528"/>
          </a:xfrm>
        </p:grpSpPr>
        <p:cxnSp>
          <p:nvCxnSpPr>
            <p:cNvPr id="10" name="Connecteur droit 3">
              <a:extLst>
                <a:ext uri="{FF2B5EF4-FFF2-40B4-BE49-F238E27FC236}">
                  <a16:creationId xmlns:a16="http://schemas.microsoft.com/office/drawing/2014/main" id="{36633CFB-794F-6AA5-87A9-9EB1ABB1B549}"/>
                </a:ext>
              </a:extLst>
            </p:cNvPr>
            <p:cNvCxnSpPr>
              <a:cxnSpLocks/>
              <a:endCxn id="13" idx="1"/>
            </p:cNvCxnSpPr>
            <p:nvPr/>
          </p:nvCxnSpPr>
          <p:spPr>
            <a:xfrm>
              <a:off x="594000" y="4837500"/>
              <a:ext cx="8334472" cy="0"/>
            </a:xfrm>
            <a:prstGeom prst="line">
              <a:avLst/>
            </a:prstGeom>
            <a:ln w="6350">
              <a:solidFill>
                <a:schemeClr val="bg1"/>
              </a:solidFill>
              <a:tailEnd type="none"/>
            </a:ln>
          </p:spPr>
          <p:style>
            <a:lnRef idx="1">
              <a:schemeClr val="accent1"/>
            </a:lnRef>
            <a:fillRef idx="0">
              <a:schemeClr val="accent1"/>
            </a:fillRef>
            <a:effectRef idx="0">
              <a:schemeClr val="accent1"/>
            </a:effectRef>
            <a:fontRef idx="minor">
              <a:schemeClr val="tx1"/>
            </a:fontRef>
          </p:style>
        </p:cxnSp>
        <p:cxnSp>
          <p:nvCxnSpPr>
            <p:cNvPr id="11" name="Connecteur droit 8">
              <a:extLst>
                <a:ext uri="{FF2B5EF4-FFF2-40B4-BE49-F238E27FC236}">
                  <a16:creationId xmlns:a16="http://schemas.microsoft.com/office/drawing/2014/main" id="{3C66534C-31AD-26A0-D7D4-9C531364E964}"/>
                </a:ext>
              </a:extLst>
            </p:cNvPr>
            <p:cNvCxnSpPr>
              <a:cxnSpLocks/>
            </p:cNvCxnSpPr>
            <p:nvPr/>
          </p:nvCxnSpPr>
          <p:spPr>
            <a:xfrm>
              <a:off x="540000" y="4890681"/>
              <a:ext cx="0" cy="252819"/>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Ellipse 9">
              <a:extLst>
                <a:ext uri="{FF2B5EF4-FFF2-40B4-BE49-F238E27FC236}">
                  <a16:creationId xmlns:a16="http://schemas.microsoft.com/office/drawing/2014/main" id="{37236AEA-8FA3-3C84-A52D-D23D18E16C9C}"/>
                </a:ext>
              </a:extLst>
            </p:cNvPr>
            <p:cNvSpPr>
              <a:spLocks noChangeAspect="1"/>
            </p:cNvSpPr>
            <p:nvPr/>
          </p:nvSpPr>
          <p:spPr>
            <a:xfrm>
              <a:off x="486000" y="4783500"/>
              <a:ext cx="108000" cy="10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3" name="Picture 12">
              <a:extLst>
                <a:ext uri="{FF2B5EF4-FFF2-40B4-BE49-F238E27FC236}">
                  <a16:creationId xmlns:a16="http://schemas.microsoft.com/office/drawing/2014/main" id="{82A7C00F-8C4E-5997-8A1F-B1488CB70586}"/>
                </a:ext>
              </a:extLst>
            </p:cNvPr>
            <p:cNvPicPr>
              <a:picLocks noChangeAspect="1"/>
            </p:cNvPicPr>
            <p:nvPr userDrawn="1"/>
          </p:nvPicPr>
          <p:blipFill>
            <a:blip r:embed="rId5">
              <a:alphaModFix amt="33000"/>
            </a:blip>
            <a:stretch>
              <a:fillRect/>
            </a:stretch>
          </p:blipFill>
          <p:spPr>
            <a:xfrm>
              <a:off x="8928472" y="4621972"/>
              <a:ext cx="215528" cy="431055"/>
            </a:xfrm>
            <a:prstGeom prst="rect">
              <a:avLst/>
            </a:prstGeom>
          </p:spPr>
        </p:pic>
      </p:grpSp>
    </p:spTree>
    <p:extLst>
      <p:ext uri="{BB962C8B-B14F-4D97-AF65-F5344CB8AC3E}">
        <p14:creationId xmlns:p14="http://schemas.microsoft.com/office/powerpoint/2010/main" val="2939250363"/>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26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3CBE64-3B86-A934-B925-0BD1A0D5F30E}"/>
              </a:ext>
            </a:extLst>
          </p:cNvPr>
          <p:cNvSpPr/>
          <p:nvPr userDrawn="1"/>
        </p:nvSpPr>
        <p:spPr>
          <a:xfrm>
            <a:off x="0" y="0"/>
            <a:ext cx="9144000" cy="5143500"/>
          </a:xfrm>
          <a:prstGeom prst="rect">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8" name="Picture 7">
            <a:extLst>
              <a:ext uri="{FF2B5EF4-FFF2-40B4-BE49-F238E27FC236}">
                <a16:creationId xmlns:a16="http://schemas.microsoft.com/office/drawing/2014/main" id="{0EACEAA7-8E53-EF01-2CE3-B640429345BE}"/>
              </a:ext>
            </a:extLst>
          </p:cNvPr>
          <p:cNvPicPr>
            <a:picLocks noChangeAspect="1"/>
          </p:cNvPicPr>
          <p:nvPr userDrawn="1"/>
        </p:nvPicPr>
        <p:blipFill>
          <a:blip r:embed="rId4"/>
          <a:srcRect/>
          <a:stretch/>
        </p:blipFill>
        <p:spPr>
          <a:xfrm>
            <a:off x="471132" y="339502"/>
            <a:ext cx="725300" cy="263075"/>
          </a:xfrm>
          <a:prstGeom prst="rect">
            <a:avLst/>
          </a:prstGeom>
        </p:spPr>
      </p:pic>
      <p:grpSp>
        <p:nvGrpSpPr>
          <p:cNvPr id="2" name="Group 1">
            <a:extLst>
              <a:ext uri="{FF2B5EF4-FFF2-40B4-BE49-F238E27FC236}">
                <a16:creationId xmlns:a16="http://schemas.microsoft.com/office/drawing/2014/main" id="{64E8B6F6-E734-A155-2E60-EF35013AC670}"/>
              </a:ext>
            </a:extLst>
          </p:cNvPr>
          <p:cNvGrpSpPr/>
          <p:nvPr userDrawn="1"/>
        </p:nvGrpSpPr>
        <p:grpSpPr>
          <a:xfrm>
            <a:off x="486000" y="4783500"/>
            <a:ext cx="108000" cy="360000"/>
            <a:chOff x="486000" y="4783500"/>
            <a:chExt cx="108000" cy="360000"/>
          </a:xfrm>
        </p:grpSpPr>
        <p:cxnSp>
          <p:nvCxnSpPr>
            <p:cNvPr id="16" name="Connecteur droit 8">
              <a:extLst>
                <a:ext uri="{FF2B5EF4-FFF2-40B4-BE49-F238E27FC236}">
                  <a16:creationId xmlns:a16="http://schemas.microsoft.com/office/drawing/2014/main" id="{E9D86100-0ED3-132E-40E2-CDA5EBF69890}"/>
                </a:ext>
              </a:extLst>
            </p:cNvPr>
            <p:cNvCxnSpPr>
              <a:cxnSpLocks/>
            </p:cNvCxnSpPr>
            <p:nvPr userDrawn="1"/>
          </p:nvCxnSpPr>
          <p:spPr>
            <a:xfrm>
              <a:off x="540000" y="4890681"/>
              <a:ext cx="0" cy="252819"/>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Ellipse 9">
              <a:extLst>
                <a:ext uri="{FF2B5EF4-FFF2-40B4-BE49-F238E27FC236}">
                  <a16:creationId xmlns:a16="http://schemas.microsoft.com/office/drawing/2014/main" id="{435E42D4-08B1-2983-6167-1C0A3B9EBD27}"/>
                </a:ext>
              </a:extLst>
            </p:cNvPr>
            <p:cNvSpPr>
              <a:spLocks noChangeAspect="1"/>
            </p:cNvSpPr>
            <p:nvPr userDrawn="1"/>
          </p:nvSpPr>
          <p:spPr>
            <a:xfrm>
              <a:off x="486000" y="4783500"/>
              <a:ext cx="108000" cy="10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spTree>
    <p:extLst>
      <p:ext uri="{BB962C8B-B14F-4D97-AF65-F5344CB8AC3E}">
        <p14:creationId xmlns:p14="http://schemas.microsoft.com/office/powerpoint/2010/main" val="231111488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CD4813-FB99-6FD7-5219-15CCFF065C52}"/>
              </a:ext>
            </a:extLst>
          </p:cNvPr>
          <p:cNvSpPr/>
          <p:nvPr userDrawn="1"/>
        </p:nvSpPr>
        <p:spPr>
          <a:xfrm>
            <a:off x="228600" y="209550"/>
            <a:ext cx="8686800" cy="4724400"/>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sp>
        <p:nvSpPr>
          <p:cNvPr id="15" name="Rectangle 14">
            <a:extLst>
              <a:ext uri="{FF2B5EF4-FFF2-40B4-BE49-F238E27FC236}">
                <a16:creationId xmlns:a16="http://schemas.microsoft.com/office/drawing/2014/main" id="{1B4737B8-265D-D32C-F5E3-04AF18D22638}"/>
              </a:ext>
            </a:extLst>
          </p:cNvPr>
          <p:cNvSpPr/>
          <p:nvPr userDrawn="1"/>
        </p:nvSpPr>
        <p:spPr>
          <a:xfrm>
            <a:off x="0" y="0"/>
            <a:ext cx="990600" cy="5143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7" name="Picture 6" descr="A picture containing drawing&#10;&#10;Description automatically generated">
            <a:extLst>
              <a:ext uri="{FF2B5EF4-FFF2-40B4-BE49-F238E27FC236}">
                <a16:creationId xmlns:a16="http://schemas.microsoft.com/office/drawing/2014/main" id="{CF1D48C2-4A2E-2E8F-C35E-1FDFF94EE13B}"/>
              </a:ext>
            </a:extLst>
          </p:cNvPr>
          <p:cNvPicPr>
            <a:picLocks noChangeAspect="1"/>
          </p:cNvPicPr>
          <p:nvPr userDrawn="1"/>
        </p:nvPicPr>
        <p:blipFill>
          <a:blip r:embed="rId4"/>
          <a:stretch>
            <a:fillRect/>
          </a:stretch>
        </p:blipFill>
        <p:spPr>
          <a:xfrm>
            <a:off x="152400" y="133350"/>
            <a:ext cx="726370" cy="263075"/>
          </a:xfrm>
          <a:prstGeom prst="rect">
            <a:avLst/>
          </a:prstGeom>
        </p:spPr>
      </p:pic>
    </p:spTree>
    <p:extLst>
      <p:ext uri="{BB962C8B-B14F-4D97-AF65-F5344CB8AC3E}">
        <p14:creationId xmlns:p14="http://schemas.microsoft.com/office/powerpoint/2010/main" val="3288585247"/>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2">
            <a:extLst>
              <a:ext uri="{FF2B5EF4-FFF2-40B4-BE49-F238E27FC236}">
                <a16:creationId xmlns:a16="http://schemas.microsoft.com/office/drawing/2014/main" id="{25E3E8B8-AF56-E23C-FA93-890060318A42}"/>
              </a:ext>
            </a:extLst>
          </p:cNvPr>
          <p:cNvSpPr>
            <a:spLocks noGrp="1"/>
          </p:cNvSpPr>
          <p:nvPr>
            <p:ph type="title"/>
          </p:nvPr>
        </p:nvSpPr>
        <p:spPr>
          <a:xfrm>
            <a:off x="540000" y="432000"/>
            <a:ext cx="7232400" cy="409592"/>
          </a:xfrm>
          <a:prstGeom prst="rect">
            <a:avLst/>
          </a:prstGeom>
        </p:spPr>
        <p:txBody>
          <a:bodyPr vert="horz" lIns="0" tIns="0" rIns="0" bIns="0" rtlCol="0">
            <a:noAutofit/>
          </a:bodyPr>
          <a:lstStyle/>
          <a:p>
            <a:pPr marL="0" lvl="0" indent="0">
              <a:lnSpc>
                <a:spcPts val="2500"/>
              </a:lnSpc>
              <a:spcBef>
                <a:spcPts val="0"/>
              </a:spcBef>
              <a:buClr>
                <a:srgbClr val="D00040"/>
              </a:buClr>
              <a:buFont typeface="Arial" pitchFamily="34" charset="0"/>
            </a:pPr>
            <a:r>
              <a:rPr lang="en-US" dirty="0"/>
              <a:t>Click to edit Master title style</a:t>
            </a:r>
          </a:p>
        </p:txBody>
      </p:sp>
      <p:pic>
        <p:nvPicPr>
          <p:cNvPr id="8" name="Picture 7" descr="A picture containing drawing&#10;&#10;Description automatically generated">
            <a:extLst>
              <a:ext uri="{FF2B5EF4-FFF2-40B4-BE49-F238E27FC236}">
                <a16:creationId xmlns:a16="http://schemas.microsoft.com/office/drawing/2014/main" id="{1708D823-DBB1-65EC-AE7B-776B356BA280}"/>
              </a:ext>
            </a:extLst>
          </p:cNvPr>
          <p:cNvPicPr>
            <a:picLocks noChangeAspect="1"/>
          </p:cNvPicPr>
          <p:nvPr userDrawn="1"/>
        </p:nvPicPr>
        <p:blipFill>
          <a:blip r:embed="rId3"/>
          <a:stretch>
            <a:fillRect/>
          </a:stretch>
        </p:blipFill>
        <p:spPr>
          <a:xfrm>
            <a:off x="8094102" y="339502"/>
            <a:ext cx="726370" cy="263075"/>
          </a:xfrm>
          <a:prstGeom prst="rect">
            <a:avLst/>
          </a:prstGeom>
        </p:spPr>
      </p:pic>
    </p:spTree>
    <p:extLst>
      <p:ext uri="{BB962C8B-B14F-4D97-AF65-F5344CB8AC3E}">
        <p14:creationId xmlns:p14="http://schemas.microsoft.com/office/powerpoint/2010/main" val="163375060"/>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2600" kern="1200">
          <a:solidFill>
            <a:srgbClr val="AE1022"/>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AAD1C0-D987-3215-9F4F-2E2433BA2B8C}"/>
              </a:ext>
            </a:extLst>
          </p:cNvPr>
          <p:cNvSpPr/>
          <p:nvPr userDrawn="1"/>
        </p:nvSpPr>
        <p:spPr>
          <a:xfrm>
            <a:off x="0" y="0"/>
            <a:ext cx="9144000" cy="51435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8" name="Picture 7">
            <a:extLst>
              <a:ext uri="{FF2B5EF4-FFF2-40B4-BE49-F238E27FC236}">
                <a16:creationId xmlns:a16="http://schemas.microsoft.com/office/drawing/2014/main" id="{96EB6951-5D34-E9A2-0E42-B86EDAAAF6ED}"/>
              </a:ext>
            </a:extLst>
          </p:cNvPr>
          <p:cNvPicPr>
            <a:picLocks noChangeAspect="1"/>
          </p:cNvPicPr>
          <p:nvPr userDrawn="1"/>
        </p:nvPicPr>
        <p:blipFill>
          <a:blip r:embed="rId4"/>
          <a:srcRect/>
          <a:stretch/>
        </p:blipFill>
        <p:spPr>
          <a:xfrm>
            <a:off x="8094637" y="339502"/>
            <a:ext cx="725300" cy="263075"/>
          </a:xfrm>
          <a:prstGeom prst="rect">
            <a:avLst/>
          </a:prstGeom>
        </p:spPr>
      </p:pic>
      <p:grpSp>
        <p:nvGrpSpPr>
          <p:cNvPr id="10" name="Group 9">
            <a:extLst>
              <a:ext uri="{FF2B5EF4-FFF2-40B4-BE49-F238E27FC236}">
                <a16:creationId xmlns:a16="http://schemas.microsoft.com/office/drawing/2014/main" id="{3B74D637-3FC6-F03B-A129-BC6B55428327}"/>
              </a:ext>
            </a:extLst>
          </p:cNvPr>
          <p:cNvGrpSpPr/>
          <p:nvPr userDrawn="1"/>
        </p:nvGrpSpPr>
        <p:grpSpPr>
          <a:xfrm>
            <a:off x="486000" y="4621972"/>
            <a:ext cx="8658000" cy="521528"/>
            <a:chOff x="486000" y="4621972"/>
            <a:chExt cx="8658000" cy="521528"/>
          </a:xfrm>
        </p:grpSpPr>
        <p:cxnSp>
          <p:nvCxnSpPr>
            <p:cNvPr id="11" name="Connecteur droit 3">
              <a:extLst>
                <a:ext uri="{FF2B5EF4-FFF2-40B4-BE49-F238E27FC236}">
                  <a16:creationId xmlns:a16="http://schemas.microsoft.com/office/drawing/2014/main" id="{BDBDD750-30C2-D0D2-06B2-8FAC7F8CCAFD}"/>
                </a:ext>
              </a:extLst>
            </p:cNvPr>
            <p:cNvCxnSpPr>
              <a:cxnSpLocks/>
              <a:endCxn id="14" idx="1"/>
            </p:cNvCxnSpPr>
            <p:nvPr/>
          </p:nvCxnSpPr>
          <p:spPr>
            <a:xfrm>
              <a:off x="594000" y="4837500"/>
              <a:ext cx="8334472" cy="0"/>
            </a:xfrm>
            <a:prstGeom prst="line">
              <a:avLst/>
            </a:prstGeom>
            <a:ln w="6350">
              <a:solidFill>
                <a:schemeClr val="bg1"/>
              </a:solidFill>
              <a:tailEnd type="none"/>
            </a:ln>
          </p:spPr>
          <p:style>
            <a:lnRef idx="1">
              <a:schemeClr val="accent1"/>
            </a:lnRef>
            <a:fillRef idx="0">
              <a:schemeClr val="accent1"/>
            </a:fillRef>
            <a:effectRef idx="0">
              <a:schemeClr val="accent1"/>
            </a:effectRef>
            <a:fontRef idx="minor">
              <a:schemeClr val="tx1"/>
            </a:fontRef>
          </p:style>
        </p:cxnSp>
        <p:cxnSp>
          <p:nvCxnSpPr>
            <p:cNvPr id="12" name="Connecteur droit 8">
              <a:extLst>
                <a:ext uri="{FF2B5EF4-FFF2-40B4-BE49-F238E27FC236}">
                  <a16:creationId xmlns:a16="http://schemas.microsoft.com/office/drawing/2014/main" id="{438C2AC5-6521-2B5C-DA42-A584A41CB317}"/>
                </a:ext>
              </a:extLst>
            </p:cNvPr>
            <p:cNvCxnSpPr>
              <a:cxnSpLocks/>
            </p:cNvCxnSpPr>
            <p:nvPr/>
          </p:nvCxnSpPr>
          <p:spPr>
            <a:xfrm>
              <a:off x="540000" y="4890681"/>
              <a:ext cx="0" cy="252819"/>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Ellipse 9">
              <a:extLst>
                <a:ext uri="{FF2B5EF4-FFF2-40B4-BE49-F238E27FC236}">
                  <a16:creationId xmlns:a16="http://schemas.microsoft.com/office/drawing/2014/main" id="{597DD98A-E805-C435-673F-BE560B17E8B5}"/>
                </a:ext>
              </a:extLst>
            </p:cNvPr>
            <p:cNvSpPr>
              <a:spLocks noChangeAspect="1"/>
            </p:cNvSpPr>
            <p:nvPr/>
          </p:nvSpPr>
          <p:spPr>
            <a:xfrm>
              <a:off x="486000" y="4783500"/>
              <a:ext cx="108000" cy="10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pic>
          <p:nvPicPr>
            <p:cNvPr id="14" name="Picture 13">
              <a:extLst>
                <a:ext uri="{FF2B5EF4-FFF2-40B4-BE49-F238E27FC236}">
                  <a16:creationId xmlns:a16="http://schemas.microsoft.com/office/drawing/2014/main" id="{5A29CA3E-1C2D-62B6-6394-94B978FD849D}"/>
                </a:ext>
              </a:extLst>
            </p:cNvPr>
            <p:cNvPicPr>
              <a:picLocks noChangeAspect="1"/>
            </p:cNvPicPr>
            <p:nvPr userDrawn="1"/>
          </p:nvPicPr>
          <p:blipFill>
            <a:blip r:embed="rId5">
              <a:alphaModFix amt="84000"/>
            </a:blip>
            <a:stretch>
              <a:fillRect/>
            </a:stretch>
          </p:blipFill>
          <p:spPr>
            <a:xfrm>
              <a:off x="8928472" y="4621972"/>
              <a:ext cx="215528" cy="431055"/>
            </a:xfrm>
            <a:prstGeom prst="rect">
              <a:avLst/>
            </a:prstGeom>
          </p:spPr>
        </p:pic>
      </p:grpSp>
      <p:sp>
        <p:nvSpPr>
          <p:cNvPr id="2" name="Title Placeholder 2">
            <a:extLst>
              <a:ext uri="{FF2B5EF4-FFF2-40B4-BE49-F238E27FC236}">
                <a16:creationId xmlns:a16="http://schemas.microsoft.com/office/drawing/2014/main" id="{998DE411-B2C2-5CAF-0FFA-E427BE4A876A}"/>
              </a:ext>
            </a:extLst>
          </p:cNvPr>
          <p:cNvSpPr>
            <a:spLocks noGrp="1"/>
          </p:cNvSpPr>
          <p:nvPr>
            <p:ph type="title"/>
          </p:nvPr>
        </p:nvSpPr>
        <p:spPr>
          <a:xfrm>
            <a:off x="540000" y="360000"/>
            <a:ext cx="7232400" cy="409592"/>
          </a:xfrm>
          <a:prstGeom prst="rect">
            <a:avLst/>
          </a:prstGeom>
        </p:spPr>
        <p:txBody>
          <a:bodyPr vert="horz" lIns="36000" tIns="0" rIns="0" bIns="0" rtlCol="0">
            <a:noAutofit/>
          </a:bodyPr>
          <a:lstStyle/>
          <a:p>
            <a:pPr marL="0" lvl="0" indent="0">
              <a:lnSpc>
                <a:spcPts val="2500"/>
              </a:lnSpc>
              <a:spcBef>
                <a:spcPts val="0"/>
              </a:spcBef>
              <a:buClr>
                <a:srgbClr val="D00040"/>
              </a:buClr>
              <a:buFont typeface="Arial" pitchFamily="34" charset="0"/>
            </a:pPr>
            <a:r>
              <a:rPr lang="en-US" dirty="0"/>
              <a:t>Click to edit Master title style</a:t>
            </a:r>
          </a:p>
        </p:txBody>
      </p:sp>
    </p:spTree>
    <p:extLst>
      <p:ext uri="{BB962C8B-B14F-4D97-AF65-F5344CB8AC3E}">
        <p14:creationId xmlns:p14="http://schemas.microsoft.com/office/powerpoint/2010/main" val="218344840"/>
      </p:ext>
    </p:extLst>
  </p:cSld>
  <p:clrMap bg1="lt1" tx1="dk1" bg2="lt2" tx2="dk2" accent1="accent1" accent2="accent2" accent3="accent3" accent4="accent4" accent5="accent5" accent6="accent6" hlink="hlink" folHlink="folHlink"/>
  <p:sldLayoutIdLst>
    <p:sldLayoutId id="2147483680" r:id="rId1"/>
    <p:sldLayoutId id="2147483681" r:id="rId2"/>
  </p:sldLayoutIdLst>
  <p:txStyles>
    <p:titleStyle>
      <a:lvl1pPr algn="l" defTabSz="914400" rtl="0" eaLnBrk="1" latinLnBrk="0" hangingPunct="1">
        <a:lnSpc>
          <a:spcPct val="90000"/>
        </a:lnSpc>
        <a:spcBef>
          <a:spcPct val="0"/>
        </a:spcBef>
        <a:buNone/>
        <a:defRPr sz="26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2F59874-3FA7-2AC3-FAC3-DD2835FAADCE}"/>
              </a:ext>
            </a:extLst>
          </p:cNvPr>
          <p:cNvPicPr preferRelativeResize="0">
            <a:picLocks/>
          </p:cNvPicPr>
          <p:nvPr userDrawn="1"/>
        </p:nvPicPr>
        <p:blipFill>
          <a:blip r:embed="rId3"/>
          <a:srcRect/>
          <a:stretch/>
        </p:blipFill>
        <p:spPr>
          <a:xfrm>
            <a:off x="3603356" y="0"/>
            <a:ext cx="5540644" cy="5148000"/>
          </a:xfrm>
          <a:prstGeom prst="rect">
            <a:avLst/>
          </a:prstGeom>
          <a:effectLst/>
        </p:spPr>
      </p:pic>
      <p:pic>
        <p:nvPicPr>
          <p:cNvPr id="8" name="Picture 7">
            <a:extLst>
              <a:ext uri="{FF2B5EF4-FFF2-40B4-BE49-F238E27FC236}">
                <a16:creationId xmlns:a16="http://schemas.microsoft.com/office/drawing/2014/main" id="{513A2335-02CD-7FA1-5B4F-B74DB3382B25}"/>
              </a:ext>
            </a:extLst>
          </p:cNvPr>
          <p:cNvPicPr preferRelativeResize="0">
            <a:picLocks/>
          </p:cNvPicPr>
          <p:nvPr userDrawn="1"/>
        </p:nvPicPr>
        <p:blipFill>
          <a:blip r:embed="rId4"/>
          <a:stretch>
            <a:fillRect/>
          </a:stretch>
        </p:blipFill>
        <p:spPr>
          <a:xfrm>
            <a:off x="0" y="0"/>
            <a:ext cx="5148000" cy="5155200"/>
          </a:xfrm>
          <a:prstGeom prst="rect">
            <a:avLst/>
          </a:prstGeom>
          <a:effectLst>
            <a:outerShdw blurRad="50800" dist="76200" algn="l" rotWithShape="0">
              <a:prstClr val="black">
                <a:alpha val="20000"/>
              </a:prstClr>
            </a:outerShdw>
          </a:effectLst>
        </p:spPr>
      </p:pic>
      <p:pic>
        <p:nvPicPr>
          <p:cNvPr id="22" name="Picture 21" descr="A picture containing drawing&#10;&#10;Description automatically generated">
            <a:extLst>
              <a:ext uri="{FF2B5EF4-FFF2-40B4-BE49-F238E27FC236}">
                <a16:creationId xmlns:a16="http://schemas.microsoft.com/office/drawing/2014/main" id="{EDB87346-F644-83B7-5167-020113B9E9BD}"/>
              </a:ext>
            </a:extLst>
          </p:cNvPr>
          <p:cNvPicPr>
            <a:picLocks noChangeAspect="1"/>
          </p:cNvPicPr>
          <p:nvPr userDrawn="1"/>
        </p:nvPicPr>
        <p:blipFill>
          <a:blip r:embed="rId5"/>
          <a:stretch>
            <a:fillRect/>
          </a:stretch>
        </p:blipFill>
        <p:spPr>
          <a:xfrm>
            <a:off x="8094102" y="339502"/>
            <a:ext cx="726370" cy="263075"/>
          </a:xfrm>
          <a:prstGeom prst="rect">
            <a:avLst/>
          </a:prstGeom>
        </p:spPr>
      </p:pic>
      <p:grpSp>
        <p:nvGrpSpPr>
          <p:cNvPr id="26" name="Group 25">
            <a:extLst>
              <a:ext uri="{FF2B5EF4-FFF2-40B4-BE49-F238E27FC236}">
                <a16:creationId xmlns:a16="http://schemas.microsoft.com/office/drawing/2014/main" id="{429B6D12-5973-43CD-5B5F-B227872D3912}"/>
              </a:ext>
            </a:extLst>
          </p:cNvPr>
          <p:cNvGrpSpPr/>
          <p:nvPr userDrawn="1"/>
        </p:nvGrpSpPr>
        <p:grpSpPr>
          <a:xfrm>
            <a:off x="324472" y="4621972"/>
            <a:ext cx="8819528" cy="521528"/>
            <a:chOff x="324472" y="4621972"/>
            <a:chExt cx="8819528" cy="521528"/>
          </a:xfrm>
        </p:grpSpPr>
        <p:grpSp>
          <p:nvGrpSpPr>
            <p:cNvPr id="27" name="Group 26">
              <a:extLst>
                <a:ext uri="{FF2B5EF4-FFF2-40B4-BE49-F238E27FC236}">
                  <a16:creationId xmlns:a16="http://schemas.microsoft.com/office/drawing/2014/main" id="{84FF73C4-3BD0-9371-801D-EB3C000A1625}"/>
                </a:ext>
              </a:extLst>
            </p:cNvPr>
            <p:cNvGrpSpPr/>
            <p:nvPr userDrawn="1"/>
          </p:nvGrpSpPr>
          <p:grpSpPr>
            <a:xfrm>
              <a:off x="324472" y="4783500"/>
              <a:ext cx="8604000" cy="360000"/>
              <a:chOff x="324472" y="4783500"/>
              <a:chExt cx="8604000" cy="360000"/>
            </a:xfrm>
          </p:grpSpPr>
          <p:cxnSp>
            <p:nvCxnSpPr>
              <p:cNvPr id="29" name="Connecteur droit 3">
                <a:extLst>
                  <a:ext uri="{FF2B5EF4-FFF2-40B4-BE49-F238E27FC236}">
                    <a16:creationId xmlns:a16="http://schemas.microsoft.com/office/drawing/2014/main" id="{59702531-181A-7326-ABC8-372AB8BECA1C}"/>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0" name="Connecteur droit 8">
                <a:extLst>
                  <a:ext uri="{FF2B5EF4-FFF2-40B4-BE49-F238E27FC236}">
                    <a16:creationId xmlns:a16="http://schemas.microsoft.com/office/drawing/2014/main" id="{B54ED788-5E0A-46CD-5272-829BCCF4A7CD}"/>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1" name="Ellipse 9">
                <a:extLst>
                  <a:ext uri="{FF2B5EF4-FFF2-40B4-BE49-F238E27FC236}">
                    <a16:creationId xmlns:a16="http://schemas.microsoft.com/office/drawing/2014/main" id="{0E1F9878-5BB8-A228-6E3E-7F5D48029D0F}"/>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28" name="Picture 27">
              <a:extLst>
                <a:ext uri="{FF2B5EF4-FFF2-40B4-BE49-F238E27FC236}">
                  <a16:creationId xmlns:a16="http://schemas.microsoft.com/office/drawing/2014/main" id="{E8E74BF6-DAFA-ACFB-8D19-408F9F7C5274}"/>
                </a:ext>
              </a:extLst>
            </p:cNvPr>
            <p:cNvPicPr>
              <a:picLocks noChangeAspect="1"/>
            </p:cNvPicPr>
            <p:nvPr userDrawn="1"/>
          </p:nvPicPr>
          <p:blipFill>
            <a:blip r:embed="rId6">
              <a:alphaModFix amt="45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397948040"/>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2600" kern="1200">
          <a:solidFill>
            <a:srgbClr val="AE1022"/>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6AD995F-A7D0-B862-B157-B1BF0FBCD7C9}"/>
              </a:ext>
            </a:extLst>
          </p:cNvPr>
          <p:cNvPicPr preferRelativeResize="0">
            <a:picLocks/>
          </p:cNvPicPr>
          <p:nvPr userDrawn="1"/>
        </p:nvPicPr>
        <p:blipFill>
          <a:blip r:embed="rId3"/>
          <a:srcRect/>
          <a:stretch/>
        </p:blipFill>
        <p:spPr>
          <a:xfrm>
            <a:off x="2722436" y="-1"/>
            <a:ext cx="6421564" cy="5148000"/>
          </a:xfrm>
          <a:prstGeom prst="rect">
            <a:avLst/>
          </a:prstGeom>
          <a:effectLst/>
        </p:spPr>
      </p:pic>
      <p:pic>
        <p:nvPicPr>
          <p:cNvPr id="8" name="Picture 7">
            <a:extLst>
              <a:ext uri="{FF2B5EF4-FFF2-40B4-BE49-F238E27FC236}">
                <a16:creationId xmlns:a16="http://schemas.microsoft.com/office/drawing/2014/main" id="{6939B011-C836-5090-0CCA-4BE35FDF3622}"/>
              </a:ext>
            </a:extLst>
          </p:cNvPr>
          <p:cNvPicPr preferRelativeResize="0">
            <a:picLocks/>
          </p:cNvPicPr>
          <p:nvPr userDrawn="1"/>
        </p:nvPicPr>
        <p:blipFill>
          <a:blip r:embed="rId4"/>
          <a:stretch>
            <a:fillRect/>
          </a:stretch>
        </p:blipFill>
        <p:spPr>
          <a:xfrm>
            <a:off x="0" y="0"/>
            <a:ext cx="5408537" cy="5155200"/>
          </a:xfrm>
          <a:prstGeom prst="rect">
            <a:avLst/>
          </a:prstGeom>
          <a:effectLst>
            <a:outerShdw blurRad="50800" dist="76200" algn="l" rotWithShape="0">
              <a:prstClr val="black">
                <a:alpha val="20000"/>
              </a:prstClr>
            </a:outerShdw>
          </a:effectLst>
        </p:spPr>
      </p:pic>
      <p:pic>
        <p:nvPicPr>
          <p:cNvPr id="15" name="Picture 14">
            <a:extLst>
              <a:ext uri="{FF2B5EF4-FFF2-40B4-BE49-F238E27FC236}">
                <a16:creationId xmlns:a16="http://schemas.microsoft.com/office/drawing/2014/main" id="{2609718F-DC4C-6ACD-667C-8BAFEF036110}"/>
              </a:ext>
            </a:extLst>
          </p:cNvPr>
          <p:cNvPicPr>
            <a:picLocks noChangeAspect="1"/>
          </p:cNvPicPr>
          <p:nvPr userDrawn="1"/>
        </p:nvPicPr>
        <p:blipFill>
          <a:blip r:embed="rId5"/>
          <a:srcRect/>
          <a:stretch/>
        </p:blipFill>
        <p:spPr>
          <a:xfrm>
            <a:off x="8094637" y="339502"/>
            <a:ext cx="725300" cy="263075"/>
          </a:xfrm>
          <a:prstGeom prst="rect">
            <a:avLst/>
          </a:prstGeom>
        </p:spPr>
      </p:pic>
      <p:grpSp>
        <p:nvGrpSpPr>
          <p:cNvPr id="17" name="Group 16">
            <a:extLst>
              <a:ext uri="{FF2B5EF4-FFF2-40B4-BE49-F238E27FC236}">
                <a16:creationId xmlns:a16="http://schemas.microsoft.com/office/drawing/2014/main" id="{7188EB60-5A79-D1AC-94A2-7375815BF36C}"/>
              </a:ext>
            </a:extLst>
          </p:cNvPr>
          <p:cNvGrpSpPr/>
          <p:nvPr userDrawn="1"/>
        </p:nvGrpSpPr>
        <p:grpSpPr>
          <a:xfrm>
            <a:off x="324472" y="4621972"/>
            <a:ext cx="8819528" cy="521528"/>
            <a:chOff x="324472" y="4621972"/>
            <a:chExt cx="8819528" cy="521528"/>
          </a:xfrm>
        </p:grpSpPr>
        <p:grpSp>
          <p:nvGrpSpPr>
            <p:cNvPr id="18" name="Group 17">
              <a:extLst>
                <a:ext uri="{FF2B5EF4-FFF2-40B4-BE49-F238E27FC236}">
                  <a16:creationId xmlns:a16="http://schemas.microsoft.com/office/drawing/2014/main" id="{511BEAA9-AF35-7B5F-4FEB-085D1B873930}"/>
                </a:ext>
              </a:extLst>
            </p:cNvPr>
            <p:cNvGrpSpPr/>
            <p:nvPr userDrawn="1"/>
          </p:nvGrpSpPr>
          <p:grpSpPr>
            <a:xfrm>
              <a:off x="324472" y="4783500"/>
              <a:ext cx="8604000" cy="360000"/>
              <a:chOff x="324472" y="4783500"/>
              <a:chExt cx="8604000" cy="360000"/>
            </a:xfrm>
          </p:grpSpPr>
          <p:cxnSp>
            <p:nvCxnSpPr>
              <p:cNvPr id="20" name="Connecteur droit 3">
                <a:extLst>
                  <a:ext uri="{FF2B5EF4-FFF2-40B4-BE49-F238E27FC236}">
                    <a16:creationId xmlns:a16="http://schemas.microsoft.com/office/drawing/2014/main" id="{ED7D3FEA-8E23-60BE-D8AA-F869C3C895B2}"/>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21" name="Connecteur droit 8">
                <a:extLst>
                  <a:ext uri="{FF2B5EF4-FFF2-40B4-BE49-F238E27FC236}">
                    <a16:creationId xmlns:a16="http://schemas.microsoft.com/office/drawing/2014/main" id="{3FBFCC4D-AA91-C637-6F0C-6013C1FE748D}"/>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2" name="Ellipse 9">
                <a:extLst>
                  <a:ext uri="{FF2B5EF4-FFF2-40B4-BE49-F238E27FC236}">
                    <a16:creationId xmlns:a16="http://schemas.microsoft.com/office/drawing/2014/main" id="{D6D3A028-5F72-0D48-FB8B-FE612426EDF4}"/>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19" name="Picture 18">
              <a:extLst>
                <a:ext uri="{FF2B5EF4-FFF2-40B4-BE49-F238E27FC236}">
                  <a16:creationId xmlns:a16="http://schemas.microsoft.com/office/drawing/2014/main" id="{1D4153D2-9F1C-33BB-B317-77C65C89D6D6}"/>
                </a:ext>
              </a:extLst>
            </p:cNvPr>
            <p:cNvPicPr>
              <a:picLocks noChangeAspect="1"/>
            </p:cNvPicPr>
            <p:nvPr userDrawn="1"/>
          </p:nvPicPr>
          <p:blipFill>
            <a:blip r:embed="rId6">
              <a:alphaModFix amt="66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3032132460"/>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28B64F2-1D75-18DF-9574-F1E5CC0D85E4}"/>
              </a:ext>
            </a:extLst>
          </p:cNvPr>
          <p:cNvPicPr preferRelativeResize="0">
            <a:picLocks/>
          </p:cNvPicPr>
          <p:nvPr userDrawn="1"/>
        </p:nvPicPr>
        <p:blipFill>
          <a:blip r:embed="rId3"/>
          <a:srcRect/>
          <a:stretch/>
        </p:blipFill>
        <p:spPr>
          <a:xfrm>
            <a:off x="1951405" y="0"/>
            <a:ext cx="7192595" cy="5148000"/>
          </a:xfrm>
          <a:prstGeom prst="rect">
            <a:avLst/>
          </a:prstGeom>
          <a:effectLst/>
        </p:spPr>
      </p:pic>
      <p:pic>
        <p:nvPicPr>
          <p:cNvPr id="8" name="Picture 7">
            <a:extLst>
              <a:ext uri="{FF2B5EF4-FFF2-40B4-BE49-F238E27FC236}">
                <a16:creationId xmlns:a16="http://schemas.microsoft.com/office/drawing/2014/main" id="{F7052302-2002-E607-26EF-DB8DD8741431}"/>
              </a:ext>
            </a:extLst>
          </p:cNvPr>
          <p:cNvPicPr>
            <a:picLocks noChangeAspect="1"/>
          </p:cNvPicPr>
          <p:nvPr userDrawn="1"/>
        </p:nvPicPr>
        <p:blipFill>
          <a:blip r:embed="rId4"/>
          <a:stretch>
            <a:fillRect/>
          </a:stretch>
        </p:blipFill>
        <p:spPr>
          <a:xfrm>
            <a:off x="0" y="0"/>
            <a:ext cx="5326550" cy="5148000"/>
          </a:xfrm>
          <a:prstGeom prst="rect">
            <a:avLst/>
          </a:prstGeom>
          <a:effectLst>
            <a:outerShdw blurRad="50800" dist="76200" algn="l" rotWithShape="0">
              <a:prstClr val="black">
                <a:alpha val="20000"/>
              </a:prstClr>
            </a:outerShdw>
          </a:effectLst>
        </p:spPr>
      </p:pic>
      <p:pic>
        <p:nvPicPr>
          <p:cNvPr id="9" name="Picture 8">
            <a:extLst>
              <a:ext uri="{FF2B5EF4-FFF2-40B4-BE49-F238E27FC236}">
                <a16:creationId xmlns:a16="http://schemas.microsoft.com/office/drawing/2014/main" id="{7FC1389E-0EAE-D6E8-FE89-4A1E371958A8}"/>
              </a:ext>
            </a:extLst>
          </p:cNvPr>
          <p:cNvPicPr>
            <a:picLocks noChangeAspect="1"/>
          </p:cNvPicPr>
          <p:nvPr userDrawn="1"/>
        </p:nvPicPr>
        <p:blipFill>
          <a:blip r:embed="rId5"/>
          <a:srcRect/>
          <a:stretch/>
        </p:blipFill>
        <p:spPr>
          <a:xfrm>
            <a:off x="8094637" y="339502"/>
            <a:ext cx="725300" cy="263075"/>
          </a:xfrm>
          <a:prstGeom prst="rect">
            <a:avLst/>
          </a:prstGeom>
        </p:spPr>
      </p:pic>
      <p:grpSp>
        <p:nvGrpSpPr>
          <p:cNvPr id="15" name="Group 14">
            <a:extLst>
              <a:ext uri="{FF2B5EF4-FFF2-40B4-BE49-F238E27FC236}">
                <a16:creationId xmlns:a16="http://schemas.microsoft.com/office/drawing/2014/main" id="{83C85B8A-0ADD-51B1-BC92-D0A4EFDCAFB9}"/>
              </a:ext>
            </a:extLst>
          </p:cNvPr>
          <p:cNvGrpSpPr/>
          <p:nvPr userDrawn="1"/>
        </p:nvGrpSpPr>
        <p:grpSpPr>
          <a:xfrm>
            <a:off x="324472" y="4621972"/>
            <a:ext cx="8819528" cy="521528"/>
            <a:chOff x="324472" y="4621972"/>
            <a:chExt cx="8819528" cy="521528"/>
          </a:xfrm>
        </p:grpSpPr>
        <p:grpSp>
          <p:nvGrpSpPr>
            <p:cNvPr id="16" name="Group 15">
              <a:extLst>
                <a:ext uri="{FF2B5EF4-FFF2-40B4-BE49-F238E27FC236}">
                  <a16:creationId xmlns:a16="http://schemas.microsoft.com/office/drawing/2014/main" id="{FEBBFE72-4268-CBFB-6D94-70A8092AD2E7}"/>
                </a:ext>
              </a:extLst>
            </p:cNvPr>
            <p:cNvGrpSpPr/>
            <p:nvPr userDrawn="1"/>
          </p:nvGrpSpPr>
          <p:grpSpPr>
            <a:xfrm>
              <a:off x="324472" y="4783500"/>
              <a:ext cx="8604000" cy="360000"/>
              <a:chOff x="324472" y="4783500"/>
              <a:chExt cx="8604000" cy="360000"/>
            </a:xfrm>
          </p:grpSpPr>
          <p:cxnSp>
            <p:nvCxnSpPr>
              <p:cNvPr id="18" name="Connecteur droit 3">
                <a:extLst>
                  <a:ext uri="{FF2B5EF4-FFF2-40B4-BE49-F238E27FC236}">
                    <a16:creationId xmlns:a16="http://schemas.microsoft.com/office/drawing/2014/main" id="{A09E119D-0B49-5AB8-7DA2-76FCD135874F}"/>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19" name="Connecteur droit 8">
                <a:extLst>
                  <a:ext uri="{FF2B5EF4-FFF2-40B4-BE49-F238E27FC236}">
                    <a16:creationId xmlns:a16="http://schemas.microsoft.com/office/drawing/2014/main" id="{0FEA8419-7877-6D27-93BE-A66D1E7946FC}"/>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0" name="Ellipse 9">
                <a:extLst>
                  <a:ext uri="{FF2B5EF4-FFF2-40B4-BE49-F238E27FC236}">
                    <a16:creationId xmlns:a16="http://schemas.microsoft.com/office/drawing/2014/main" id="{2006BC73-169C-F3C0-7E49-16C87FFD7190}"/>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17" name="Picture 16">
              <a:extLst>
                <a:ext uri="{FF2B5EF4-FFF2-40B4-BE49-F238E27FC236}">
                  <a16:creationId xmlns:a16="http://schemas.microsoft.com/office/drawing/2014/main" id="{FAEF4F5C-66C9-5714-0AEB-1F82F4945FE9}"/>
                </a:ext>
              </a:extLst>
            </p:cNvPr>
            <p:cNvPicPr>
              <a:picLocks noChangeAspect="1"/>
            </p:cNvPicPr>
            <p:nvPr userDrawn="1"/>
          </p:nvPicPr>
          <p:blipFill>
            <a:blip r:embed="rId6">
              <a:alphaModFix amt="66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1005272485"/>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B644A9B-D9A0-D65B-08C7-E17AF7F8B8A8}"/>
              </a:ext>
            </a:extLst>
          </p:cNvPr>
          <p:cNvPicPr preferRelativeResize="0">
            <a:picLocks/>
          </p:cNvPicPr>
          <p:nvPr userDrawn="1"/>
        </p:nvPicPr>
        <p:blipFill>
          <a:blip r:embed="rId3"/>
          <a:srcRect/>
          <a:stretch/>
        </p:blipFill>
        <p:spPr>
          <a:xfrm>
            <a:off x="2940660" y="0"/>
            <a:ext cx="6203340" cy="5148000"/>
          </a:xfrm>
          <a:prstGeom prst="rect">
            <a:avLst/>
          </a:prstGeom>
          <a:effectLst/>
        </p:spPr>
      </p:pic>
      <p:pic>
        <p:nvPicPr>
          <p:cNvPr id="8" name="Picture 7">
            <a:extLst>
              <a:ext uri="{FF2B5EF4-FFF2-40B4-BE49-F238E27FC236}">
                <a16:creationId xmlns:a16="http://schemas.microsoft.com/office/drawing/2014/main" id="{1CFA0B1A-42AD-F45D-BFD2-2FE299BBC084}"/>
              </a:ext>
            </a:extLst>
          </p:cNvPr>
          <p:cNvPicPr>
            <a:picLocks noChangeAspect="1"/>
          </p:cNvPicPr>
          <p:nvPr userDrawn="1"/>
        </p:nvPicPr>
        <p:blipFill>
          <a:blip r:embed="rId4"/>
          <a:stretch>
            <a:fillRect/>
          </a:stretch>
        </p:blipFill>
        <p:spPr>
          <a:xfrm>
            <a:off x="0" y="0"/>
            <a:ext cx="5326550" cy="5148000"/>
          </a:xfrm>
          <a:prstGeom prst="rect">
            <a:avLst/>
          </a:prstGeom>
          <a:effectLst>
            <a:outerShdw blurRad="50800" dist="76200" algn="l" rotWithShape="0">
              <a:prstClr val="black">
                <a:alpha val="20000"/>
              </a:prstClr>
            </a:outerShdw>
          </a:effectLst>
        </p:spPr>
      </p:pic>
      <p:pic>
        <p:nvPicPr>
          <p:cNvPr id="9" name="Picture 8">
            <a:extLst>
              <a:ext uri="{FF2B5EF4-FFF2-40B4-BE49-F238E27FC236}">
                <a16:creationId xmlns:a16="http://schemas.microsoft.com/office/drawing/2014/main" id="{243AF11B-0524-F7D8-E696-9EB987C213CC}"/>
              </a:ext>
            </a:extLst>
          </p:cNvPr>
          <p:cNvPicPr>
            <a:picLocks noChangeAspect="1"/>
          </p:cNvPicPr>
          <p:nvPr userDrawn="1"/>
        </p:nvPicPr>
        <p:blipFill>
          <a:blip r:embed="rId5"/>
          <a:srcRect/>
          <a:stretch/>
        </p:blipFill>
        <p:spPr>
          <a:xfrm>
            <a:off x="8094637" y="339502"/>
            <a:ext cx="725300" cy="263075"/>
          </a:xfrm>
          <a:prstGeom prst="rect">
            <a:avLst/>
          </a:prstGeom>
        </p:spPr>
      </p:pic>
      <p:grpSp>
        <p:nvGrpSpPr>
          <p:cNvPr id="16" name="Group 15">
            <a:extLst>
              <a:ext uri="{FF2B5EF4-FFF2-40B4-BE49-F238E27FC236}">
                <a16:creationId xmlns:a16="http://schemas.microsoft.com/office/drawing/2014/main" id="{047E3A1D-3A46-345A-5275-AE6A808EE166}"/>
              </a:ext>
            </a:extLst>
          </p:cNvPr>
          <p:cNvGrpSpPr/>
          <p:nvPr userDrawn="1"/>
        </p:nvGrpSpPr>
        <p:grpSpPr>
          <a:xfrm>
            <a:off x="324472" y="4621972"/>
            <a:ext cx="8819528" cy="521528"/>
            <a:chOff x="324472" y="4621972"/>
            <a:chExt cx="8819528" cy="521528"/>
          </a:xfrm>
        </p:grpSpPr>
        <p:grpSp>
          <p:nvGrpSpPr>
            <p:cNvPr id="10" name="Group 9">
              <a:extLst>
                <a:ext uri="{FF2B5EF4-FFF2-40B4-BE49-F238E27FC236}">
                  <a16:creationId xmlns:a16="http://schemas.microsoft.com/office/drawing/2014/main" id="{E746A608-9DA7-A4E4-221E-D39766915BD3}"/>
                </a:ext>
              </a:extLst>
            </p:cNvPr>
            <p:cNvGrpSpPr/>
            <p:nvPr userDrawn="1"/>
          </p:nvGrpSpPr>
          <p:grpSpPr>
            <a:xfrm>
              <a:off x="324472" y="4783500"/>
              <a:ext cx="8604000" cy="360000"/>
              <a:chOff x="324472" y="4783500"/>
              <a:chExt cx="8604000" cy="360000"/>
            </a:xfrm>
          </p:grpSpPr>
          <p:cxnSp>
            <p:nvCxnSpPr>
              <p:cNvPr id="11" name="Connecteur droit 3">
                <a:extLst>
                  <a:ext uri="{FF2B5EF4-FFF2-40B4-BE49-F238E27FC236}">
                    <a16:creationId xmlns:a16="http://schemas.microsoft.com/office/drawing/2014/main" id="{C6BCACE2-A294-4C26-DC52-37F35A116A17}"/>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12" name="Connecteur droit 8">
                <a:extLst>
                  <a:ext uri="{FF2B5EF4-FFF2-40B4-BE49-F238E27FC236}">
                    <a16:creationId xmlns:a16="http://schemas.microsoft.com/office/drawing/2014/main" id="{2380D521-E34D-B056-F65B-E5188CEC04B4}"/>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3" name="Ellipse 9">
                <a:extLst>
                  <a:ext uri="{FF2B5EF4-FFF2-40B4-BE49-F238E27FC236}">
                    <a16:creationId xmlns:a16="http://schemas.microsoft.com/office/drawing/2014/main" id="{0746B160-DF3A-9FCF-128C-14A0484CE9E6}"/>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15" name="Picture 14">
              <a:extLst>
                <a:ext uri="{FF2B5EF4-FFF2-40B4-BE49-F238E27FC236}">
                  <a16:creationId xmlns:a16="http://schemas.microsoft.com/office/drawing/2014/main" id="{23B08773-7EF8-C71A-8239-3A38DB215E7A}"/>
                </a:ext>
              </a:extLst>
            </p:cNvPr>
            <p:cNvPicPr>
              <a:picLocks noChangeAspect="1"/>
            </p:cNvPicPr>
            <p:nvPr userDrawn="1"/>
          </p:nvPicPr>
          <p:blipFill>
            <a:blip r:embed="rId6">
              <a:alphaModFix amt="66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19165036"/>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0B4A49-6336-D93A-307E-ADA4B5898ED9}"/>
              </a:ext>
            </a:extLst>
          </p:cNvPr>
          <p:cNvPicPr preferRelativeResize="0">
            <a:picLocks/>
          </p:cNvPicPr>
          <p:nvPr userDrawn="1"/>
        </p:nvPicPr>
        <p:blipFill>
          <a:blip r:embed="rId3"/>
          <a:srcRect/>
          <a:stretch/>
        </p:blipFill>
        <p:spPr>
          <a:xfrm>
            <a:off x="3150128" y="0"/>
            <a:ext cx="5993872" cy="5148000"/>
          </a:xfrm>
          <a:prstGeom prst="rect">
            <a:avLst/>
          </a:prstGeom>
          <a:effectLst/>
        </p:spPr>
      </p:pic>
      <p:pic>
        <p:nvPicPr>
          <p:cNvPr id="8" name="Picture 7">
            <a:extLst>
              <a:ext uri="{FF2B5EF4-FFF2-40B4-BE49-F238E27FC236}">
                <a16:creationId xmlns:a16="http://schemas.microsoft.com/office/drawing/2014/main" id="{EE9C7095-95A3-51C2-8940-8A21E37E6A85}"/>
              </a:ext>
            </a:extLst>
          </p:cNvPr>
          <p:cNvPicPr>
            <a:picLocks noChangeAspect="1"/>
          </p:cNvPicPr>
          <p:nvPr userDrawn="1"/>
        </p:nvPicPr>
        <p:blipFill>
          <a:blip r:embed="rId4"/>
          <a:stretch>
            <a:fillRect/>
          </a:stretch>
        </p:blipFill>
        <p:spPr>
          <a:xfrm>
            <a:off x="0" y="0"/>
            <a:ext cx="5326550" cy="5148000"/>
          </a:xfrm>
          <a:prstGeom prst="rect">
            <a:avLst/>
          </a:prstGeom>
          <a:effectLst>
            <a:outerShdw blurRad="50800" dist="76200" algn="l" rotWithShape="0">
              <a:prstClr val="black">
                <a:alpha val="20000"/>
              </a:prstClr>
            </a:outerShdw>
          </a:effectLst>
        </p:spPr>
      </p:pic>
      <p:pic>
        <p:nvPicPr>
          <p:cNvPr id="9" name="Picture 8">
            <a:extLst>
              <a:ext uri="{FF2B5EF4-FFF2-40B4-BE49-F238E27FC236}">
                <a16:creationId xmlns:a16="http://schemas.microsoft.com/office/drawing/2014/main" id="{8BC28731-6439-34FD-EB2D-E2A6FCE3E43C}"/>
              </a:ext>
            </a:extLst>
          </p:cNvPr>
          <p:cNvPicPr>
            <a:picLocks noChangeAspect="1"/>
          </p:cNvPicPr>
          <p:nvPr userDrawn="1"/>
        </p:nvPicPr>
        <p:blipFill>
          <a:blip r:embed="rId5"/>
          <a:srcRect/>
          <a:stretch/>
        </p:blipFill>
        <p:spPr>
          <a:xfrm>
            <a:off x="8094637" y="339502"/>
            <a:ext cx="725300" cy="263075"/>
          </a:xfrm>
          <a:prstGeom prst="rect">
            <a:avLst/>
          </a:prstGeom>
        </p:spPr>
      </p:pic>
      <p:grpSp>
        <p:nvGrpSpPr>
          <p:cNvPr id="10" name="Group 9">
            <a:extLst>
              <a:ext uri="{FF2B5EF4-FFF2-40B4-BE49-F238E27FC236}">
                <a16:creationId xmlns:a16="http://schemas.microsoft.com/office/drawing/2014/main" id="{F3A9067F-2E6F-0191-C41D-65B5E21DB3C8}"/>
              </a:ext>
            </a:extLst>
          </p:cNvPr>
          <p:cNvGrpSpPr/>
          <p:nvPr userDrawn="1"/>
        </p:nvGrpSpPr>
        <p:grpSpPr>
          <a:xfrm>
            <a:off x="324472" y="4621972"/>
            <a:ext cx="8819528" cy="521528"/>
            <a:chOff x="324472" y="4621972"/>
            <a:chExt cx="8819528" cy="521528"/>
          </a:xfrm>
        </p:grpSpPr>
        <p:grpSp>
          <p:nvGrpSpPr>
            <p:cNvPr id="11" name="Group 10">
              <a:extLst>
                <a:ext uri="{FF2B5EF4-FFF2-40B4-BE49-F238E27FC236}">
                  <a16:creationId xmlns:a16="http://schemas.microsoft.com/office/drawing/2014/main" id="{47B82AA2-958E-E4B2-8B92-B3D69E21BAEB}"/>
                </a:ext>
              </a:extLst>
            </p:cNvPr>
            <p:cNvGrpSpPr/>
            <p:nvPr userDrawn="1"/>
          </p:nvGrpSpPr>
          <p:grpSpPr>
            <a:xfrm>
              <a:off x="324472" y="4783500"/>
              <a:ext cx="8604000" cy="360000"/>
              <a:chOff x="324472" y="4783500"/>
              <a:chExt cx="8604000" cy="360000"/>
            </a:xfrm>
          </p:grpSpPr>
          <p:cxnSp>
            <p:nvCxnSpPr>
              <p:cNvPr id="13" name="Connecteur droit 3">
                <a:extLst>
                  <a:ext uri="{FF2B5EF4-FFF2-40B4-BE49-F238E27FC236}">
                    <a16:creationId xmlns:a16="http://schemas.microsoft.com/office/drawing/2014/main" id="{8E7F5C6C-E8D1-F31A-E959-988DC190D301}"/>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14" name="Connecteur droit 8">
                <a:extLst>
                  <a:ext uri="{FF2B5EF4-FFF2-40B4-BE49-F238E27FC236}">
                    <a16:creationId xmlns:a16="http://schemas.microsoft.com/office/drawing/2014/main" id="{4ED7DFAE-4866-8A27-4338-2475977CAC71}"/>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5" name="Ellipse 9">
                <a:extLst>
                  <a:ext uri="{FF2B5EF4-FFF2-40B4-BE49-F238E27FC236}">
                    <a16:creationId xmlns:a16="http://schemas.microsoft.com/office/drawing/2014/main" id="{41430F86-DA42-EBA7-352B-E3987D07414E}"/>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12" name="Picture 11">
              <a:extLst>
                <a:ext uri="{FF2B5EF4-FFF2-40B4-BE49-F238E27FC236}">
                  <a16:creationId xmlns:a16="http://schemas.microsoft.com/office/drawing/2014/main" id="{91E96333-9CE8-ADAC-0D9B-C4BDE4FF03F9}"/>
                </a:ext>
              </a:extLst>
            </p:cNvPr>
            <p:cNvPicPr>
              <a:picLocks noChangeAspect="1"/>
            </p:cNvPicPr>
            <p:nvPr userDrawn="1"/>
          </p:nvPicPr>
          <p:blipFill>
            <a:blip r:embed="rId6">
              <a:alphaModFix amt="66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3459222276"/>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59BDB81-1F52-E1C1-0E95-94427B4966C9}"/>
              </a:ext>
            </a:extLst>
          </p:cNvPr>
          <p:cNvPicPr preferRelativeResize="0">
            <a:picLocks/>
          </p:cNvPicPr>
          <p:nvPr userDrawn="1"/>
        </p:nvPicPr>
        <p:blipFill>
          <a:blip r:embed="rId3"/>
          <a:srcRect/>
          <a:stretch/>
        </p:blipFill>
        <p:spPr>
          <a:xfrm>
            <a:off x="2647091" y="0"/>
            <a:ext cx="6502023" cy="5143500"/>
          </a:xfrm>
          <a:prstGeom prst="rect">
            <a:avLst/>
          </a:prstGeom>
          <a:effectLst/>
        </p:spPr>
      </p:pic>
      <p:pic>
        <p:nvPicPr>
          <p:cNvPr id="8" name="Picture 7">
            <a:extLst>
              <a:ext uri="{FF2B5EF4-FFF2-40B4-BE49-F238E27FC236}">
                <a16:creationId xmlns:a16="http://schemas.microsoft.com/office/drawing/2014/main" id="{D7A80A89-90D2-D4B1-5EA2-4BE62FE747D0}"/>
              </a:ext>
            </a:extLst>
          </p:cNvPr>
          <p:cNvPicPr>
            <a:picLocks noChangeAspect="1"/>
          </p:cNvPicPr>
          <p:nvPr userDrawn="1"/>
        </p:nvPicPr>
        <p:blipFill>
          <a:blip r:embed="rId4"/>
          <a:stretch>
            <a:fillRect/>
          </a:stretch>
        </p:blipFill>
        <p:spPr>
          <a:xfrm>
            <a:off x="0" y="0"/>
            <a:ext cx="5326550" cy="5148000"/>
          </a:xfrm>
          <a:prstGeom prst="rect">
            <a:avLst/>
          </a:prstGeom>
          <a:effectLst>
            <a:outerShdw blurRad="50800" dist="76200" algn="l" rotWithShape="0">
              <a:prstClr val="black">
                <a:alpha val="20000"/>
              </a:prstClr>
            </a:outerShdw>
          </a:effectLst>
        </p:spPr>
      </p:pic>
      <p:pic>
        <p:nvPicPr>
          <p:cNvPr id="9" name="Picture 8">
            <a:extLst>
              <a:ext uri="{FF2B5EF4-FFF2-40B4-BE49-F238E27FC236}">
                <a16:creationId xmlns:a16="http://schemas.microsoft.com/office/drawing/2014/main" id="{08371BE2-F443-BC65-4C9C-41028D052B47}"/>
              </a:ext>
            </a:extLst>
          </p:cNvPr>
          <p:cNvPicPr>
            <a:picLocks noChangeAspect="1"/>
          </p:cNvPicPr>
          <p:nvPr userDrawn="1"/>
        </p:nvPicPr>
        <p:blipFill>
          <a:blip r:embed="rId5"/>
          <a:srcRect/>
          <a:stretch/>
        </p:blipFill>
        <p:spPr>
          <a:xfrm>
            <a:off x="8094637" y="339502"/>
            <a:ext cx="725300" cy="263075"/>
          </a:xfrm>
          <a:prstGeom prst="rect">
            <a:avLst/>
          </a:prstGeom>
        </p:spPr>
      </p:pic>
      <p:grpSp>
        <p:nvGrpSpPr>
          <p:cNvPr id="10" name="Group 9">
            <a:extLst>
              <a:ext uri="{FF2B5EF4-FFF2-40B4-BE49-F238E27FC236}">
                <a16:creationId xmlns:a16="http://schemas.microsoft.com/office/drawing/2014/main" id="{82560C74-B6CD-C9CB-5641-95DAB1909DBE}"/>
              </a:ext>
            </a:extLst>
          </p:cNvPr>
          <p:cNvGrpSpPr/>
          <p:nvPr userDrawn="1"/>
        </p:nvGrpSpPr>
        <p:grpSpPr>
          <a:xfrm>
            <a:off x="324472" y="4621972"/>
            <a:ext cx="8819528" cy="521528"/>
            <a:chOff x="324472" y="4621972"/>
            <a:chExt cx="8819528" cy="521528"/>
          </a:xfrm>
        </p:grpSpPr>
        <p:grpSp>
          <p:nvGrpSpPr>
            <p:cNvPr id="11" name="Group 10">
              <a:extLst>
                <a:ext uri="{FF2B5EF4-FFF2-40B4-BE49-F238E27FC236}">
                  <a16:creationId xmlns:a16="http://schemas.microsoft.com/office/drawing/2014/main" id="{02ECFBBB-1841-25C0-A2F2-6F874A6959D0}"/>
                </a:ext>
              </a:extLst>
            </p:cNvPr>
            <p:cNvGrpSpPr/>
            <p:nvPr userDrawn="1"/>
          </p:nvGrpSpPr>
          <p:grpSpPr>
            <a:xfrm>
              <a:off x="324472" y="4783500"/>
              <a:ext cx="8604000" cy="360000"/>
              <a:chOff x="324472" y="4783500"/>
              <a:chExt cx="8604000" cy="360000"/>
            </a:xfrm>
          </p:grpSpPr>
          <p:cxnSp>
            <p:nvCxnSpPr>
              <p:cNvPr id="13" name="Connecteur droit 3">
                <a:extLst>
                  <a:ext uri="{FF2B5EF4-FFF2-40B4-BE49-F238E27FC236}">
                    <a16:creationId xmlns:a16="http://schemas.microsoft.com/office/drawing/2014/main" id="{E0BAC57B-87CE-9E43-4D0A-EAB94193532F}"/>
                  </a:ext>
                </a:extLst>
              </p:cNvPr>
              <p:cNvCxnSpPr>
                <a:cxnSpLocks/>
              </p:cNvCxnSpPr>
              <p:nvPr/>
            </p:nvCxnSpPr>
            <p:spPr>
              <a:xfrm>
                <a:off x="432472" y="4837500"/>
                <a:ext cx="8496000" cy="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14" name="Connecteur droit 8">
                <a:extLst>
                  <a:ext uri="{FF2B5EF4-FFF2-40B4-BE49-F238E27FC236}">
                    <a16:creationId xmlns:a16="http://schemas.microsoft.com/office/drawing/2014/main" id="{DBD12F98-A614-AA43-726E-358467F14BFF}"/>
                  </a:ext>
                </a:extLst>
              </p:cNvPr>
              <p:cNvCxnSpPr>
                <a:cxnSpLocks/>
              </p:cNvCxnSpPr>
              <p:nvPr/>
            </p:nvCxnSpPr>
            <p:spPr>
              <a:xfrm>
                <a:off x="378472" y="4890681"/>
                <a:ext cx="0" cy="252819"/>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5" name="Ellipse 9">
                <a:extLst>
                  <a:ext uri="{FF2B5EF4-FFF2-40B4-BE49-F238E27FC236}">
                    <a16:creationId xmlns:a16="http://schemas.microsoft.com/office/drawing/2014/main" id="{38A9A9AB-7D6A-95C1-5D7E-0316C2664B1D}"/>
                  </a:ext>
                </a:extLst>
              </p:cNvPr>
              <p:cNvSpPr>
                <a:spLocks noChangeAspect="1"/>
              </p:cNvSpPr>
              <p:nvPr/>
            </p:nvSpPr>
            <p:spPr>
              <a:xfrm>
                <a:off x="324472" y="4783500"/>
                <a:ext cx="108000" cy="108000"/>
              </a:xfrm>
              <a:prstGeom prst="ellipse">
                <a:avLst/>
              </a:prstGeom>
              <a:solidFill>
                <a:srgbClr val="D0D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pic>
          <p:nvPicPr>
            <p:cNvPr id="12" name="Picture 11">
              <a:extLst>
                <a:ext uri="{FF2B5EF4-FFF2-40B4-BE49-F238E27FC236}">
                  <a16:creationId xmlns:a16="http://schemas.microsoft.com/office/drawing/2014/main" id="{7BA1F285-AD9D-24AF-826B-8A8242BB2A46}"/>
                </a:ext>
              </a:extLst>
            </p:cNvPr>
            <p:cNvPicPr>
              <a:picLocks noChangeAspect="1"/>
            </p:cNvPicPr>
            <p:nvPr userDrawn="1"/>
          </p:nvPicPr>
          <p:blipFill>
            <a:blip r:embed="rId6">
              <a:alphaModFix amt="66000"/>
            </a:blip>
            <a:stretch>
              <a:fillRect/>
            </a:stretch>
          </p:blipFill>
          <p:spPr>
            <a:xfrm>
              <a:off x="8928472" y="4621972"/>
              <a:ext cx="215528" cy="431056"/>
            </a:xfrm>
            <a:prstGeom prst="rect">
              <a:avLst/>
            </a:prstGeom>
          </p:spPr>
        </p:pic>
      </p:grpSp>
    </p:spTree>
    <p:extLst>
      <p:ext uri="{BB962C8B-B14F-4D97-AF65-F5344CB8AC3E}">
        <p14:creationId xmlns:p14="http://schemas.microsoft.com/office/powerpoint/2010/main" val="1728564852"/>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www.escardio.org/" TargetMode="External"/><Relationship Id="rId4" Type="http://schemas.openxmlformats.org/officeDocument/2006/relationships/image" Target="../media/image15.emf"/></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22.emf"/><Relationship Id="rId3" Type="http://schemas.openxmlformats.org/officeDocument/2006/relationships/image" Target="../media/image17.emf"/><Relationship Id="rId7" Type="http://schemas.openxmlformats.org/officeDocument/2006/relationships/image" Target="../media/image21.emf"/><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image" Target="../media/image18.emf"/></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image" Target="../media/image23.png"/><Relationship Id="rId7" Type="http://schemas.openxmlformats.org/officeDocument/2006/relationships/image" Target="../media/image27.emf"/><Relationship Id="rId12" Type="http://schemas.openxmlformats.org/officeDocument/2006/relationships/image" Target="../media/image32.emf"/><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26.emf"/><Relationship Id="rId11" Type="http://schemas.openxmlformats.org/officeDocument/2006/relationships/image" Target="../media/image31.emf"/><Relationship Id="rId5" Type="http://schemas.openxmlformats.org/officeDocument/2006/relationships/image" Target="../media/image25.emf"/><Relationship Id="rId10" Type="http://schemas.openxmlformats.org/officeDocument/2006/relationships/image" Target="../media/image30.emf"/><Relationship Id="rId4" Type="http://schemas.openxmlformats.org/officeDocument/2006/relationships/image" Target="../media/image24.emf"/><Relationship Id="rId9" Type="http://schemas.openxmlformats.org/officeDocument/2006/relationships/image" Target="../media/image29.emf"/></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6.emf"/></Relationships>
</file>

<file path=ppt/slides/_rels/slide11.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emf"/></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8.emf"/></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50.emf"/></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52.emf"/></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54.emf"/></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56.emf"/><Relationship Id="rId5" Type="http://schemas.openxmlformats.org/officeDocument/2006/relationships/image" Target="../media/image46.sv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57.png"/><Relationship Id="rId1" Type="http://schemas.openxmlformats.org/officeDocument/2006/relationships/slideLayout" Target="../slideLayouts/slideLayout5.xml"/><Relationship Id="rId4" Type="http://schemas.openxmlformats.org/officeDocument/2006/relationships/image" Target="../media/image5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EF554DB-3620-2A28-3600-7C07AADCD691}"/>
              </a:ext>
            </a:extLst>
          </p:cNvPr>
          <p:cNvPicPr>
            <a:picLocks noChangeAspect="1"/>
          </p:cNvPicPr>
          <p:nvPr/>
        </p:nvPicPr>
        <p:blipFill>
          <a:blip r:embed="rId3">
            <a:alphaModFix amt="60000"/>
          </a:blip>
          <a:stretch>
            <a:fillRect/>
          </a:stretch>
        </p:blipFill>
        <p:spPr>
          <a:xfrm>
            <a:off x="3325124" y="1766337"/>
            <a:ext cx="2291778" cy="2291778"/>
          </a:xfrm>
          <a:prstGeom prst="rect">
            <a:avLst/>
          </a:prstGeom>
        </p:spPr>
      </p:pic>
      <p:pic>
        <p:nvPicPr>
          <p:cNvPr id="8" name="Picture 7">
            <a:extLst>
              <a:ext uri="{FF2B5EF4-FFF2-40B4-BE49-F238E27FC236}">
                <a16:creationId xmlns:a16="http://schemas.microsoft.com/office/drawing/2014/main" id="{34C95AF8-8E9F-5650-8A60-E75FB15C9372}"/>
              </a:ext>
            </a:extLst>
          </p:cNvPr>
          <p:cNvPicPr>
            <a:picLocks noChangeAspect="1"/>
          </p:cNvPicPr>
          <p:nvPr/>
        </p:nvPicPr>
        <p:blipFill>
          <a:blip r:embed="rId4"/>
          <a:stretch>
            <a:fillRect/>
          </a:stretch>
        </p:blipFill>
        <p:spPr>
          <a:xfrm>
            <a:off x="3658185" y="2688437"/>
            <a:ext cx="1675815" cy="447578"/>
          </a:xfrm>
          <a:prstGeom prst="rect">
            <a:avLst/>
          </a:prstGeom>
        </p:spPr>
      </p:pic>
      <p:cxnSp>
        <p:nvCxnSpPr>
          <p:cNvPr id="10" name="Straight Connector 9">
            <a:extLst>
              <a:ext uri="{FF2B5EF4-FFF2-40B4-BE49-F238E27FC236}">
                <a16:creationId xmlns:a16="http://schemas.microsoft.com/office/drawing/2014/main" id="{E04BD10C-8027-4254-A0B5-4EEBC39141EE}"/>
              </a:ext>
            </a:extLst>
          </p:cNvPr>
          <p:cNvCxnSpPr/>
          <p:nvPr/>
        </p:nvCxnSpPr>
        <p:spPr>
          <a:xfrm flipV="1">
            <a:off x="8496000" y="4629150"/>
            <a:ext cx="0" cy="514350"/>
          </a:xfrm>
          <a:prstGeom prst="line">
            <a:avLst/>
          </a:prstGeom>
          <a:ln w="6350">
            <a:solidFill>
              <a:schemeClr val="bg1"/>
            </a:solidFill>
            <a:tailEnd type="ova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457B1E3-5D5B-ECC3-F994-E35C511C7F05}"/>
              </a:ext>
            </a:extLst>
          </p:cNvPr>
          <p:cNvSpPr txBox="1"/>
          <p:nvPr/>
        </p:nvSpPr>
        <p:spPr>
          <a:xfrm>
            <a:off x="6629400" y="4552206"/>
            <a:ext cx="1752600" cy="153888"/>
          </a:xfrm>
          <a:prstGeom prst="rect">
            <a:avLst/>
          </a:prstGeom>
          <a:noFill/>
        </p:spPr>
        <p:txBody>
          <a:bodyPr wrap="square" lIns="0" tIns="0" rIns="0" bIns="0" rtlCol="0">
            <a:spAutoFit/>
          </a:bodyPr>
          <a:lstStyle/>
          <a:p>
            <a:pPr marL="38700" algn="r" defTabSz="360000">
              <a:spcBef>
                <a:spcPct val="20000"/>
              </a:spcBef>
              <a:buClr>
                <a:srgbClr val="C00000"/>
              </a:buClr>
            </a:pPr>
            <a:r>
              <a:rPr lang="en-GB" sz="1000" b="1" spc="40" dirty="0" err="1">
                <a:solidFill>
                  <a:schemeClr val="bg1"/>
                </a:solidFill>
                <a:effectLst/>
                <a:hlinkClick r:id="rId5">
                  <a:extLst>
                    <a:ext uri="{A12FA001-AC4F-418D-AE19-62706E023703}">
                      <ahyp:hlinkClr xmlns:ahyp="http://schemas.microsoft.com/office/drawing/2018/hyperlinkcolor" val="tx"/>
                    </a:ext>
                  </a:extLst>
                </a:hlinkClick>
              </a:rPr>
              <a:t>www.escardio.org</a:t>
            </a:r>
            <a:endParaRPr lang="en-GB" sz="1000" b="1" spc="40" dirty="0">
              <a:solidFill>
                <a:schemeClr val="bg1"/>
              </a:solidFill>
              <a:effectLst/>
            </a:endParaRPr>
          </a:p>
        </p:txBody>
      </p:sp>
      <p:sp>
        <p:nvSpPr>
          <p:cNvPr id="2" name="TextBox 1">
            <a:extLst>
              <a:ext uri="{FF2B5EF4-FFF2-40B4-BE49-F238E27FC236}">
                <a16:creationId xmlns:a16="http://schemas.microsoft.com/office/drawing/2014/main" id="{1840A882-ED3D-FDDC-8C5B-D0E9D93F62C3}"/>
              </a:ext>
            </a:extLst>
          </p:cNvPr>
          <p:cNvSpPr txBox="1"/>
          <p:nvPr/>
        </p:nvSpPr>
        <p:spPr>
          <a:xfrm>
            <a:off x="1371600" y="4948594"/>
            <a:ext cx="6336704" cy="215444"/>
          </a:xfrm>
          <a:prstGeom prst="rect">
            <a:avLst/>
          </a:prstGeom>
          <a:noFill/>
        </p:spPr>
        <p:txBody>
          <a:bodyPr wrap="square">
            <a:spAutoFit/>
          </a:bodyPr>
          <a:lstStyle/>
          <a:p>
            <a:r>
              <a:rPr lang="fr-FR" sz="800" dirty="0">
                <a:solidFill>
                  <a:schemeClr val="bg1"/>
                </a:solidFill>
                <a:effectLst/>
                <a:latin typeface="Calibri" panose="020F0502020204030204" pitchFamily="34" charset="0"/>
                <a:ea typeface="Calibri" panose="020F0502020204030204" pitchFamily="34" charset="0"/>
              </a:rPr>
              <a:t>©2023 </a:t>
            </a:r>
            <a:r>
              <a:rPr lang="fr-FR" sz="800" dirty="0" err="1">
                <a:solidFill>
                  <a:schemeClr val="bg1"/>
                </a:solidFill>
                <a:effectLst/>
                <a:latin typeface="Calibri" panose="020F0502020204030204" pitchFamily="34" charset="0"/>
                <a:ea typeface="Calibri" panose="020F0502020204030204" pitchFamily="34" charset="0"/>
              </a:rPr>
              <a:t>European</a:t>
            </a:r>
            <a:r>
              <a:rPr lang="fr-FR" sz="800" dirty="0">
                <a:solidFill>
                  <a:schemeClr val="bg1"/>
                </a:solidFill>
                <a:effectLst/>
                <a:latin typeface="Calibri" panose="020F0502020204030204" pitchFamily="34" charset="0"/>
                <a:ea typeface="Calibri" panose="020F0502020204030204" pitchFamily="34" charset="0"/>
              </a:rPr>
              <a:t> Society of Cardiology. </a:t>
            </a:r>
            <a:r>
              <a:rPr lang="en-US" sz="800" dirty="0">
                <a:solidFill>
                  <a:schemeClr val="bg1"/>
                </a:solidFill>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2845312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60D39BB-6C7D-B52F-F4D1-E048A705CABE}"/>
              </a:ext>
            </a:extLst>
          </p:cNvPr>
          <p:cNvPicPr>
            <a:picLocks noChangeAspect="1"/>
          </p:cNvPicPr>
          <p:nvPr/>
        </p:nvPicPr>
        <p:blipFill>
          <a:blip r:embed="rId2"/>
          <a:srcRect/>
          <a:stretch/>
        </p:blipFill>
        <p:spPr>
          <a:xfrm>
            <a:off x="0" y="0"/>
            <a:ext cx="9144000" cy="5143500"/>
          </a:xfrm>
          <a:prstGeom prst="rect">
            <a:avLst/>
          </a:prstGeom>
        </p:spPr>
      </p:pic>
      <p:sp>
        <p:nvSpPr>
          <p:cNvPr id="2" name="Text Placeholder 1">
            <a:extLst>
              <a:ext uri="{FF2B5EF4-FFF2-40B4-BE49-F238E27FC236}">
                <a16:creationId xmlns:a16="http://schemas.microsoft.com/office/drawing/2014/main" id="{DA4A420F-E23C-01FE-ADCA-A1A8D1A7CEC5}"/>
              </a:ext>
            </a:extLst>
          </p:cNvPr>
          <p:cNvSpPr>
            <a:spLocks noGrp="1"/>
          </p:cNvSpPr>
          <p:nvPr>
            <p:ph type="body" sz="quarter" idx="10"/>
          </p:nvPr>
        </p:nvSpPr>
        <p:spPr>
          <a:xfrm>
            <a:off x="540000" y="360000"/>
            <a:ext cx="7631757" cy="375805"/>
          </a:xfrm>
        </p:spPr>
        <p:txBody>
          <a:bodyPr lIns="0" tIns="0" rIns="0" bIns="0"/>
          <a:lstStyle/>
          <a:p>
            <a:r>
              <a:rPr lang="en-US" sz="2400" dirty="0"/>
              <a:t>Introduction</a:t>
            </a:r>
          </a:p>
        </p:txBody>
      </p:sp>
      <p:sp>
        <p:nvSpPr>
          <p:cNvPr id="4" name="TextBox 3">
            <a:extLst>
              <a:ext uri="{FF2B5EF4-FFF2-40B4-BE49-F238E27FC236}">
                <a16:creationId xmlns:a16="http://schemas.microsoft.com/office/drawing/2014/main" id="{C6FF0AA9-7B9D-5700-EEF2-C8311B0A1858}"/>
              </a:ext>
            </a:extLst>
          </p:cNvPr>
          <p:cNvSpPr txBox="1"/>
          <p:nvPr/>
        </p:nvSpPr>
        <p:spPr>
          <a:xfrm>
            <a:off x="557417" y="895350"/>
            <a:ext cx="7295948" cy="1117807"/>
          </a:xfrm>
          <a:prstGeom prst="rect">
            <a:avLst/>
          </a:prstGeom>
          <a:noFill/>
        </p:spPr>
        <p:txBody>
          <a:bodyPr wrap="square" lIns="0" tIns="0" rIns="0" bIns="0">
            <a:spAutoFit/>
          </a:bodyPr>
          <a:lstStyle/>
          <a:p>
            <a:pPr>
              <a:lnSpc>
                <a:spcPts val="1640"/>
              </a:lnSpc>
              <a:spcAft>
                <a:spcPts val="800"/>
              </a:spcAft>
            </a:pPr>
            <a:r>
              <a:rPr lang="en-US" sz="1200" b="0" i="0" u="none" strike="noStrike" baseline="0" dirty="0">
                <a:solidFill>
                  <a:schemeClr val="tx1">
                    <a:lumMod val="65000"/>
                    <a:lumOff val="35000"/>
                  </a:schemeClr>
                </a:solidFill>
              </a:rPr>
              <a:t>The European Society of Cardiology (ESC) is a not-for-profit professional medical </a:t>
            </a:r>
            <a:r>
              <a:rPr lang="en-US" sz="1200" b="0" i="0" u="none" strike="noStrike" baseline="0" dirty="0" err="1">
                <a:solidFill>
                  <a:schemeClr val="tx1">
                    <a:lumMod val="65000"/>
                    <a:lumOff val="35000"/>
                  </a:schemeClr>
                </a:solidFill>
              </a:rPr>
              <a:t>organisation</a:t>
            </a:r>
            <a:r>
              <a:rPr lang="en-US" sz="1200" b="0" i="0" u="none" strike="noStrike" baseline="0" dirty="0">
                <a:solidFill>
                  <a:schemeClr val="tx1">
                    <a:lumMod val="65000"/>
                    <a:lumOff val="35000"/>
                  </a:schemeClr>
                </a:solidFill>
              </a:rPr>
              <a:t>, based on the membership of 57 National Cardiac Societies and with more than 100,000 individual members across the world. </a:t>
            </a:r>
            <a:endParaRPr lang="en-US" sz="1200" dirty="0">
              <a:solidFill>
                <a:schemeClr val="tx1">
                  <a:lumMod val="65000"/>
                  <a:lumOff val="35000"/>
                </a:schemeClr>
              </a:solidFill>
            </a:endParaRPr>
          </a:p>
          <a:p>
            <a:pPr>
              <a:lnSpc>
                <a:spcPts val="1640"/>
              </a:lnSpc>
            </a:pPr>
            <a:r>
              <a:rPr lang="en-US" sz="1200" b="0" i="0" u="none" strike="noStrike" baseline="0" dirty="0">
                <a:solidFill>
                  <a:schemeClr val="tx1">
                    <a:lumMod val="65000"/>
                    <a:lumOff val="35000"/>
                  </a:schemeClr>
                </a:solidFill>
              </a:rPr>
              <a:t>Seven Associations within the ESC represent subspecialty areas in cardiovascular medicine, with further support by </a:t>
            </a:r>
            <a:br>
              <a:rPr lang="en-US" sz="1200" b="0" i="0" u="none" strike="noStrike" baseline="0" dirty="0">
                <a:solidFill>
                  <a:schemeClr val="tx1">
                    <a:lumMod val="65000"/>
                    <a:lumOff val="35000"/>
                  </a:schemeClr>
                </a:solidFill>
              </a:rPr>
            </a:br>
            <a:r>
              <a:rPr lang="en-US" sz="1200" b="0" i="0" u="none" strike="noStrike" baseline="0" dirty="0">
                <a:solidFill>
                  <a:schemeClr val="tx1">
                    <a:lumMod val="65000"/>
                    <a:lumOff val="35000"/>
                  </a:schemeClr>
                </a:solidFill>
              </a:rPr>
              <a:t>6 Councils and 15 Working groups. The activities of the European Society of Cardiology have a global reach, supported by collaborative relationships with partner </a:t>
            </a:r>
            <a:r>
              <a:rPr lang="en-US" sz="1200" b="0" i="0" u="none" strike="noStrike" baseline="0" dirty="0" err="1">
                <a:solidFill>
                  <a:schemeClr val="tx1">
                    <a:lumMod val="65000"/>
                    <a:lumOff val="35000"/>
                  </a:schemeClr>
                </a:solidFill>
              </a:rPr>
              <a:t>organisations</a:t>
            </a:r>
            <a:r>
              <a:rPr lang="en-US" sz="1200" b="0" i="0" u="none" strike="noStrike" baseline="0" dirty="0">
                <a:solidFill>
                  <a:schemeClr val="tx1">
                    <a:lumMod val="65000"/>
                    <a:lumOff val="35000"/>
                  </a:schemeClr>
                </a:solidFill>
              </a:rPr>
              <a:t> such as the ESC 47 Affiliated Cardiac Societies.</a:t>
            </a:r>
            <a:endParaRPr lang="en-US" sz="1200" dirty="0">
              <a:solidFill>
                <a:schemeClr val="tx1">
                  <a:lumMod val="65000"/>
                  <a:lumOff val="35000"/>
                </a:schemeClr>
              </a:solidFill>
            </a:endParaRPr>
          </a:p>
        </p:txBody>
      </p:sp>
      <p:pic>
        <p:nvPicPr>
          <p:cNvPr id="9" name="Picture 8" descr="A picture containing drawing&#10;&#10;Description automatically generated">
            <a:extLst>
              <a:ext uri="{FF2B5EF4-FFF2-40B4-BE49-F238E27FC236}">
                <a16:creationId xmlns:a16="http://schemas.microsoft.com/office/drawing/2014/main" id="{56E93B09-3069-B2E7-46D4-D313179A2057}"/>
              </a:ext>
            </a:extLst>
          </p:cNvPr>
          <p:cNvPicPr>
            <a:picLocks noChangeAspect="1"/>
          </p:cNvPicPr>
          <p:nvPr/>
        </p:nvPicPr>
        <p:blipFill>
          <a:blip r:embed="rId3"/>
          <a:stretch>
            <a:fillRect/>
          </a:stretch>
        </p:blipFill>
        <p:spPr>
          <a:xfrm>
            <a:off x="8094102" y="339502"/>
            <a:ext cx="726370" cy="263075"/>
          </a:xfrm>
          <a:prstGeom prst="rect">
            <a:avLst/>
          </a:prstGeom>
        </p:spPr>
      </p:pic>
      <p:grpSp>
        <p:nvGrpSpPr>
          <p:cNvPr id="11" name="Group 10">
            <a:extLst>
              <a:ext uri="{FF2B5EF4-FFF2-40B4-BE49-F238E27FC236}">
                <a16:creationId xmlns:a16="http://schemas.microsoft.com/office/drawing/2014/main" id="{EB47FC1B-3FFC-249B-2B67-6EB7F6E74BD7}"/>
              </a:ext>
            </a:extLst>
          </p:cNvPr>
          <p:cNvGrpSpPr>
            <a:grpSpLocks/>
          </p:cNvGrpSpPr>
          <p:nvPr/>
        </p:nvGrpSpPr>
        <p:grpSpPr bwMode="auto">
          <a:xfrm>
            <a:off x="540001" y="684000"/>
            <a:ext cx="7268117" cy="71438"/>
            <a:chOff x="-972980" y="723563"/>
            <a:chExt cx="7269215" cy="72000"/>
          </a:xfrm>
        </p:grpSpPr>
        <p:cxnSp>
          <p:nvCxnSpPr>
            <p:cNvPr id="12" name="Connecteur droit 3">
              <a:extLst>
                <a:ext uri="{FF2B5EF4-FFF2-40B4-BE49-F238E27FC236}">
                  <a16:creationId xmlns:a16="http://schemas.microsoft.com/office/drawing/2014/main" id="{A058C978-2497-6016-8FD6-D2C0D580F913}"/>
                </a:ext>
              </a:extLst>
            </p:cNvPr>
            <p:cNvCxnSpPr>
              <a:cxnSpLocks/>
            </p:cNvCxnSpPr>
            <p:nvPr/>
          </p:nvCxnSpPr>
          <p:spPr>
            <a:xfrm>
              <a:off x="-972980" y="759563"/>
              <a:ext cx="7201088"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58B1987-0304-3C10-0E53-13B44F8C0DCC}"/>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3" name="Group 2">
            <a:extLst>
              <a:ext uri="{FF2B5EF4-FFF2-40B4-BE49-F238E27FC236}">
                <a16:creationId xmlns:a16="http://schemas.microsoft.com/office/drawing/2014/main" id="{F59AF6B1-9B4D-2315-66B7-A15D40897456}"/>
              </a:ext>
            </a:extLst>
          </p:cNvPr>
          <p:cNvGrpSpPr/>
          <p:nvPr/>
        </p:nvGrpSpPr>
        <p:grpSpPr>
          <a:xfrm>
            <a:off x="8766472" y="4783500"/>
            <a:ext cx="108000" cy="360000"/>
            <a:chOff x="486000" y="4783500"/>
            <a:chExt cx="108000" cy="360000"/>
          </a:xfrm>
        </p:grpSpPr>
        <p:cxnSp>
          <p:nvCxnSpPr>
            <p:cNvPr id="5" name="Connecteur droit 8">
              <a:extLst>
                <a:ext uri="{FF2B5EF4-FFF2-40B4-BE49-F238E27FC236}">
                  <a16:creationId xmlns:a16="http://schemas.microsoft.com/office/drawing/2014/main" id="{01866495-E536-8149-A73F-8107ED8165A7}"/>
                </a:ext>
              </a:extLst>
            </p:cNvPr>
            <p:cNvCxnSpPr>
              <a:cxnSpLocks/>
            </p:cNvCxnSpPr>
            <p:nvPr userDrawn="1"/>
          </p:nvCxnSpPr>
          <p:spPr>
            <a:xfrm>
              <a:off x="540000" y="4890681"/>
              <a:ext cx="0" cy="252819"/>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Ellipse 9">
              <a:extLst>
                <a:ext uri="{FF2B5EF4-FFF2-40B4-BE49-F238E27FC236}">
                  <a16:creationId xmlns:a16="http://schemas.microsoft.com/office/drawing/2014/main" id="{32A31CBF-1B88-16B8-10F3-555AB59B71E4}"/>
                </a:ext>
              </a:extLst>
            </p:cNvPr>
            <p:cNvSpPr>
              <a:spLocks noChangeAspect="1"/>
            </p:cNvSpPr>
            <p:nvPr userDrawn="1"/>
          </p:nvSpPr>
          <p:spPr>
            <a:xfrm>
              <a:off x="486000" y="4783500"/>
              <a:ext cx="108000" cy="10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sp>
        <p:nvSpPr>
          <p:cNvPr id="7" name="TextBox 6">
            <a:extLst>
              <a:ext uri="{FF2B5EF4-FFF2-40B4-BE49-F238E27FC236}">
                <a16:creationId xmlns:a16="http://schemas.microsoft.com/office/drawing/2014/main" id="{6688A8C8-DC35-330F-C4D8-C33AB66A42F2}"/>
              </a:ext>
            </a:extLst>
          </p:cNvPr>
          <p:cNvSpPr txBox="1"/>
          <p:nvPr/>
        </p:nvSpPr>
        <p:spPr>
          <a:xfrm>
            <a:off x="1403648" y="4948594"/>
            <a:ext cx="6336704" cy="215444"/>
          </a:xfrm>
          <a:prstGeom prst="rect">
            <a:avLst/>
          </a:prstGeom>
          <a:noFill/>
        </p:spPr>
        <p:txBody>
          <a:bodyPr wrap="square">
            <a:spAutoFit/>
          </a:bodyPr>
          <a:lstStyle/>
          <a:p>
            <a:r>
              <a:rPr lang="fr-FR" sz="800" dirty="0">
                <a:solidFill>
                  <a:schemeClr val="bg1"/>
                </a:solidFill>
                <a:effectLst/>
                <a:latin typeface="Calibri" panose="020F0502020204030204" pitchFamily="34" charset="0"/>
                <a:ea typeface="Calibri" panose="020F0502020204030204" pitchFamily="34" charset="0"/>
              </a:rPr>
              <a:t>©2023 </a:t>
            </a:r>
            <a:r>
              <a:rPr lang="fr-FR" sz="800" dirty="0" err="1">
                <a:solidFill>
                  <a:schemeClr val="bg1"/>
                </a:solidFill>
                <a:effectLst/>
                <a:latin typeface="Calibri" panose="020F0502020204030204" pitchFamily="34" charset="0"/>
                <a:ea typeface="Calibri" panose="020F0502020204030204" pitchFamily="34" charset="0"/>
              </a:rPr>
              <a:t>European</a:t>
            </a:r>
            <a:r>
              <a:rPr lang="fr-FR" sz="800" dirty="0">
                <a:solidFill>
                  <a:schemeClr val="bg1"/>
                </a:solidFill>
                <a:effectLst/>
                <a:latin typeface="Calibri" panose="020F0502020204030204" pitchFamily="34" charset="0"/>
                <a:ea typeface="Calibri" panose="020F0502020204030204" pitchFamily="34" charset="0"/>
              </a:rPr>
              <a:t> Society of Cardiology. </a:t>
            </a:r>
            <a:r>
              <a:rPr lang="en-US" sz="800" dirty="0">
                <a:solidFill>
                  <a:schemeClr val="bg1"/>
                </a:solidFill>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867116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 Single Corner of Rectangle 2">
            <a:extLst>
              <a:ext uri="{FF2B5EF4-FFF2-40B4-BE49-F238E27FC236}">
                <a16:creationId xmlns:a16="http://schemas.microsoft.com/office/drawing/2014/main" id="{4017A288-75B9-9820-37F5-B1C2E31A7DFE}"/>
              </a:ext>
            </a:extLst>
          </p:cNvPr>
          <p:cNvSpPr/>
          <p:nvPr/>
        </p:nvSpPr>
        <p:spPr>
          <a:xfrm flipH="1">
            <a:off x="5181601" y="895350"/>
            <a:ext cx="3967301" cy="4248151"/>
          </a:xfrm>
          <a:prstGeom prst="round1Rect">
            <a:avLst>
              <a:gd name="adj" fmla="val 17458"/>
            </a:avLst>
          </a:prstGeom>
          <a:solidFill>
            <a:srgbClr val="AE1022"/>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8" name="TextBox 7">
            <a:extLst>
              <a:ext uri="{FF2B5EF4-FFF2-40B4-BE49-F238E27FC236}">
                <a16:creationId xmlns:a16="http://schemas.microsoft.com/office/drawing/2014/main" id="{48137DC4-A1DD-EB06-9C02-B91ACA8FFBBC}"/>
              </a:ext>
            </a:extLst>
          </p:cNvPr>
          <p:cNvSpPr txBox="1"/>
          <p:nvPr/>
        </p:nvSpPr>
        <p:spPr>
          <a:xfrm>
            <a:off x="5562600" y="1352549"/>
            <a:ext cx="3276600" cy="2861937"/>
          </a:xfrm>
          <a:prstGeom prst="rect">
            <a:avLst/>
          </a:prstGeom>
          <a:noFill/>
        </p:spPr>
        <p:txBody>
          <a:bodyPr wrap="square" lIns="0" tIns="0" rIns="0" bIns="0" rtlCol="0">
            <a:spAutoFit/>
          </a:bodyPr>
          <a:lstStyle/>
          <a:p>
            <a:pPr defTabSz="360000">
              <a:lnSpc>
                <a:spcPts val="1640"/>
              </a:lnSpc>
              <a:buClr>
                <a:srgbClr val="C00000"/>
              </a:buClr>
            </a:pPr>
            <a:r>
              <a:rPr lang="en-GB" sz="1200" dirty="0">
                <a:solidFill>
                  <a:schemeClr val="bg1"/>
                </a:solidFill>
                <a:effectLst/>
                <a:cs typeface="Calibri Light" panose="020F0302020204030204" pitchFamily="34" charset="0"/>
              </a:rPr>
              <a:t>Subsequent to this preparatory work, a series of three workshops in close succession served to pursue a collaborative and structured process with representatives from all segments of the Society, including the ESC Board, representatives of ESC Associations, National Cardiac Societies, Working Groups and Councils, patient representatives, external advisors, Editors in Chief as well as of the Digital Health Committee and Committee for Young Cardiovascular Professionals. The workshops followed a systematic methodology and were complemented by periods of consultation from a wider audience. The final Strategic Plan was approved by the ESC Board on 15</a:t>
            </a:r>
            <a:r>
              <a:rPr lang="en-GB" sz="1200" baseline="30000" dirty="0">
                <a:solidFill>
                  <a:schemeClr val="bg1"/>
                </a:solidFill>
                <a:effectLst/>
                <a:cs typeface="Calibri Light" panose="020F0302020204030204" pitchFamily="34" charset="0"/>
              </a:rPr>
              <a:t>th</a:t>
            </a:r>
            <a:r>
              <a:rPr lang="en-GB" sz="1200" dirty="0">
                <a:solidFill>
                  <a:schemeClr val="bg1"/>
                </a:solidFill>
                <a:effectLst/>
                <a:cs typeface="Calibri Light" panose="020F0302020204030204" pitchFamily="34" charset="0"/>
              </a:rPr>
              <a:t> December 2022.</a:t>
            </a:r>
          </a:p>
        </p:txBody>
      </p:sp>
      <p:sp>
        <p:nvSpPr>
          <p:cNvPr id="67" name="Text Placeholder 1">
            <a:extLst>
              <a:ext uri="{FF2B5EF4-FFF2-40B4-BE49-F238E27FC236}">
                <a16:creationId xmlns:a16="http://schemas.microsoft.com/office/drawing/2014/main" id="{0E6A72DD-0EDC-7180-415C-887526FA0A2B}"/>
              </a:ext>
            </a:extLst>
          </p:cNvPr>
          <p:cNvSpPr>
            <a:spLocks noGrp="1"/>
          </p:cNvSpPr>
          <p:nvPr>
            <p:ph type="body" sz="quarter" idx="4294967295"/>
          </p:nvPr>
        </p:nvSpPr>
        <p:spPr>
          <a:xfrm>
            <a:off x="457200" y="360363"/>
            <a:ext cx="7632700" cy="374650"/>
          </a:xfrm>
          <a:prstGeom prst="rect">
            <a:avLst/>
          </a:prstGeom>
        </p:spPr>
        <p:txBody>
          <a:bodyPr lIns="0" tIns="0" rIns="0" bIns="0"/>
          <a:lstStyle/>
          <a:p>
            <a:pPr marL="0" indent="0">
              <a:buNone/>
            </a:pPr>
            <a:r>
              <a:rPr lang="en-US" sz="2600" dirty="0">
                <a:solidFill>
                  <a:schemeClr val="bg1"/>
                </a:solidFill>
              </a:rPr>
              <a:t>Process</a:t>
            </a:r>
          </a:p>
        </p:txBody>
      </p:sp>
      <p:grpSp>
        <p:nvGrpSpPr>
          <p:cNvPr id="80" name="Group 79">
            <a:extLst>
              <a:ext uri="{FF2B5EF4-FFF2-40B4-BE49-F238E27FC236}">
                <a16:creationId xmlns:a16="http://schemas.microsoft.com/office/drawing/2014/main" id="{BDAD3934-04B1-AE29-C1EE-A2D1E2873663}"/>
              </a:ext>
            </a:extLst>
          </p:cNvPr>
          <p:cNvGrpSpPr/>
          <p:nvPr/>
        </p:nvGrpSpPr>
        <p:grpSpPr>
          <a:xfrm>
            <a:off x="5181601" y="4348960"/>
            <a:ext cx="2125814" cy="488540"/>
            <a:chOff x="5181601" y="4348960"/>
            <a:chExt cx="2125814" cy="488540"/>
          </a:xfrm>
        </p:grpSpPr>
        <p:cxnSp>
          <p:nvCxnSpPr>
            <p:cNvPr id="50" name="Connecteur droit 3">
              <a:extLst>
                <a:ext uri="{FF2B5EF4-FFF2-40B4-BE49-F238E27FC236}">
                  <a16:creationId xmlns:a16="http://schemas.microsoft.com/office/drawing/2014/main" id="{A293E1B3-6837-140E-E38F-5C9FB755E052}"/>
                </a:ext>
              </a:extLst>
            </p:cNvPr>
            <p:cNvCxnSpPr>
              <a:cxnSpLocks/>
            </p:cNvCxnSpPr>
            <p:nvPr/>
          </p:nvCxnSpPr>
          <p:spPr>
            <a:xfrm>
              <a:off x="5181601" y="4837500"/>
              <a:ext cx="1983650" cy="0"/>
            </a:xfrm>
            <a:prstGeom prst="line">
              <a:avLst/>
            </a:prstGeom>
            <a:ln w="6350">
              <a:solidFill>
                <a:schemeClr val="bg1"/>
              </a:solidFill>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70A251E-C94C-E73F-13C6-2D661250561D}"/>
                </a:ext>
              </a:extLst>
            </p:cNvPr>
            <p:cNvCxnSpPr>
              <a:cxnSpLocks/>
              <a:endCxn id="78" idx="4"/>
            </p:cNvCxnSpPr>
            <p:nvPr/>
          </p:nvCxnSpPr>
          <p:spPr>
            <a:xfrm flipV="1">
              <a:off x="7165251" y="4633288"/>
              <a:ext cx="0" cy="2042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8" name="Oval 77">
              <a:extLst>
                <a:ext uri="{FF2B5EF4-FFF2-40B4-BE49-F238E27FC236}">
                  <a16:creationId xmlns:a16="http://schemas.microsoft.com/office/drawing/2014/main" id="{FED40585-4CFF-A28C-A5E5-52D0898EED91}"/>
                </a:ext>
              </a:extLst>
            </p:cNvPr>
            <p:cNvSpPr/>
            <p:nvPr/>
          </p:nvSpPr>
          <p:spPr>
            <a:xfrm>
              <a:off x="7023087" y="4348960"/>
              <a:ext cx="284328" cy="284328"/>
            </a:xfrm>
            <a:prstGeom prst="ellipse">
              <a:avLst/>
            </a:prstGeom>
            <a:solidFill>
              <a:schemeClr val="bg1">
                <a:alpha val="22557"/>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nvGrpSpPr>
          <p:cNvPr id="86" name="Group 85">
            <a:extLst>
              <a:ext uri="{FF2B5EF4-FFF2-40B4-BE49-F238E27FC236}">
                <a16:creationId xmlns:a16="http://schemas.microsoft.com/office/drawing/2014/main" id="{841A779A-FB8D-78D3-D809-68A64092334E}"/>
              </a:ext>
            </a:extLst>
          </p:cNvPr>
          <p:cNvGrpSpPr/>
          <p:nvPr/>
        </p:nvGrpSpPr>
        <p:grpSpPr>
          <a:xfrm>
            <a:off x="457200" y="994652"/>
            <a:ext cx="4520954" cy="624517"/>
            <a:chOff x="457200" y="994652"/>
            <a:chExt cx="4520954" cy="624517"/>
          </a:xfrm>
        </p:grpSpPr>
        <p:grpSp>
          <p:nvGrpSpPr>
            <p:cNvPr id="46" name="Group 45">
              <a:extLst>
                <a:ext uri="{FF2B5EF4-FFF2-40B4-BE49-F238E27FC236}">
                  <a16:creationId xmlns:a16="http://schemas.microsoft.com/office/drawing/2014/main" id="{5D9BDC13-0E6F-870D-104C-ECAACA3DB830}"/>
                </a:ext>
              </a:extLst>
            </p:cNvPr>
            <p:cNvGrpSpPr/>
            <p:nvPr/>
          </p:nvGrpSpPr>
          <p:grpSpPr>
            <a:xfrm>
              <a:off x="457200" y="994652"/>
              <a:ext cx="4520954" cy="624517"/>
              <a:chOff x="457200" y="994652"/>
              <a:chExt cx="4520954" cy="624517"/>
            </a:xfrm>
          </p:grpSpPr>
          <p:sp>
            <p:nvSpPr>
              <p:cNvPr id="45" name="Round Diagonal Corner of Rectangle 44">
                <a:extLst>
                  <a:ext uri="{FF2B5EF4-FFF2-40B4-BE49-F238E27FC236}">
                    <a16:creationId xmlns:a16="http://schemas.microsoft.com/office/drawing/2014/main" id="{B4757FB1-DEC9-D938-1EF3-E6F9D07FB0A7}"/>
                  </a:ext>
                </a:extLst>
              </p:cNvPr>
              <p:cNvSpPr/>
              <p:nvPr/>
            </p:nvSpPr>
            <p:spPr>
              <a:xfrm flipH="1">
                <a:off x="457200" y="994652"/>
                <a:ext cx="4520954" cy="624517"/>
              </a:xfrm>
              <a:prstGeom prst="round2DiagRect">
                <a:avLst>
                  <a:gd name="adj1" fmla="val 39020"/>
                  <a:gd name="adj2" fmla="val 0"/>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sp>
            <p:nvSpPr>
              <p:cNvPr id="12" name="TextBox 11">
                <a:extLst>
                  <a:ext uri="{FF2B5EF4-FFF2-40B4-BE49-F238E27FC236}">
                    <a16:creationId xmlns:a16="http://schemas.microsoft.com/office/drawing/2014/main" id="{7886FFB9-5B60-4CD7-F5C1-2BA4FB2AE620}"/>
                  </a:ext>
                </a:extLst>
              </p:cNvPr>
              <p:cNvSpPr txBox="1"/>
              <p:nvPr/>
            </p:nvSpPr>
            <p:spPr>
              <a:xfrm>
                <a:off x="1020656" y="1119406"/>
                <a:ext cx="3680584" cy="338554"/>
              </a:xfrm>
              <a:prstGeom prst="rect">
                <a:avLst/>
              </a:prstGeom>
              <a:noFill/>
            </p:spPr>
            <p:txBody>
              <a:bodyPr wrap="square" lIns="0" tIns="0" rIns="0" bIns="0" rtlCol="0">
                <a:spAutoFit/>
              </a:bodyPr>
              <a:lstStyle/>
              <a:p>
                <a:pPr defTabSz="360000">
                  <a:lnSpc>
                    <a:spcPts val="1320"/>
                  </a:lnSpc>
                  <a:buClr>
                    <a:srgbClr val="C00000"/>
                  </a:buClr>
                </a:pPr>
                <a:r>
                  <a:rPr lang="en-GB" sz="1100" dirty="0">
                    <a:solidFill>
                      <a:schemeClr val="tx1">
                        <a:lumMod val="65000"/>
                        <a:lumOff val="35000"/>
                      </a:schemeClr>
                    </a:solidFill>
                    <a:effectLst/>
                  </a:rPr>
                  <a:t>ESC Board working sessions on “identifying ESC core activities in a changing environment”.</a:t>
                </a:r>
              </a:p>
            </p:txBody>
          </p:sp>
          <p:pic>
            <p:nvPicPr>
              <p:cNvPr id="15" name="Picture 14">
                <a:extLst>
                  <a:ext uri="{FF2B5EF4-FFF2-40B4-BE49-F238E27FC236}">
                    <a16:creationId xmlns:a16="http://schemas.microsoft.com/office/drawing/2014/main" id="{E3A07D77-F4F4-559E-FAC0-B88388398B66}"/>
                  </a:ext>
                </a:extLst>
              </p:cNvPr>
              <p:cNvPicPr>
                <a:picLocks noChangeAspect="1"/>
              </p:cNvPicPr>
              <p:nvPr/>
            </p:nvPicPr>
            <p:blipFill>
              <a:blip r:embed="rId3"/>
              <a:stretch>
                <a:fillRect/>
              </a:stretch>
            </p:blipFill>
            <p:spPr>
              <a:xfrm>
                <a:off x="549937" y="1116200"/>
                <a:ext cx="365760" cy="365760"/>
              </a:xfrm>
              <a:prstGeom prst="rect">
                <a:avLst/>
              </a:prstGeom>
            </p:spPr>
          </p:pic>
        </p:grpSp>
        <p:pic>
          <p:nvPicPr>
            <p:cNvPr id="83" name="Picture 82">
              <a:extLst>
                <a:ext uri="{FF2B5EF4-FFF2-40B4-BE49-F238E27FC236}">
                  <a16:creationId xmlns:a16="http://schemas.microsoft.com/office/drawing/2014/main" id="{3F5E1D58-61E8-CFB9-1E38-19BA89A8F2CF}"/>
                </a:ext>
              </a:extLst>
            </p:cNvPr>
            <p:cNvPicPr>
              <a:picLocks noChangeAspect="1"/>
            </p:cNvPicPr>
            <p:nvPr/>
          </p:nvPicPr>
          <p:blipFill>
            <a:blip r:embed="rId4"/>
            <a:stretch>
              <a:fillRect/>
            </a:stretch>
          </p:blipFill>
          <p:spPr>
            <a:xfrm flipH="1">
              <a:off x="556017" y="1095836"/>
              <a:ext cx="358417" cy="358417"/>
            </a:xfrm>
            <a:prstGeom prst="rect">
              <a:avLst/>
            </a:prstGeom>
          </p:spPr>
        </p:pic>
      </p:grpSp>
      <p:grpSp>
        <p:nvGrpSpPr>
          <p:cNvPr id="87" name="Group 86">
            <a:extLst>
              <a:ext uri="{FF2B5EF4-FFF2-40B4-BE49-F238E27FC236}">
                <a16:creationId xmlns:a16="http://schemas.microsoft.com/office/drawing/2014/main" id="{79206405-AADE-30C1-5762-6664F6577DD7}"/>
              </a:ext>
            </a:extLst>
          </p:cNvPr>
          <p:cNvGrpSpPr/>
          <p:nvPr/>
        </p:nvGrpSpPr>
        <p:grpSpPr>
          <a:xfrm>
            <a:off x="457200" y="1706400"/>
            <a:ext cx="4520954" cy="1296000"/>
            <a:chOff x="457200" y="1706400"/>
            <a:chExt cx="4520954" cy="1296000"/>
          </a:xfrm>
        </p:grpSpPr>
        <p:grpSp>
          <p:nvGrpSpPr>
            <p:cNvPr id="47" name="Group 46">
              <a:extLst>
                <a:ext uri="{FF2B5EF4-FFF2-40B4-BE49-F238E27FC236}">
                  <a16:creationId xmlns:a16="http://schemas.microsoft.com/office/drawing/2014/main" id="{E44C7361-9017-DB3C-832A-9F7EDFABF5A9}"/>
                </a:ext>
              </a:extLst>
            </p:cNvPr>
            <p:cNvGrpSpPr/>
            <p:nvPr/>
          </p:nvGrpSpPr>
          <p:grpSpPr>
            <a:xfrm>
              <a:off x="457200" y="1706400"/>
              <a:ext cx="4520954" cy="1296000"/>
              <a:chOff x="457200" y="1710792"/>
              <a:chExt cx="4520954" cy="1296000"/>
            </a:xfrm>
          </p:grpSpPr>
          <p:sp>
            <p:nvSpPr>
              <p:cNvPr id="39" name="Round Diagonal Corner of Rectangle 38">
                <a:extLst>
                  <a:ext uri="{FF2B5EF4-FFF2-40B4-BE49-F238E27FC236}">
                    <a16:creationId xmlns:a16="http://schemas.microsoft.com/office/drawing/2014/main" id="{AF475C66-B039-8871-982A-98C0112CDB3C}"/>
                  </a:ext>
                </a:extLst>
              </p:cNvPr>
              <p:cNvSpPr/>
              <p:nvPr/>
            </p:nvSpPr>
            <p:spPr>
              <a:xfrm>
                <a:off x="457200" y="1710792"/>
                <a:ext cx="4520954" cy="1296000"/>
              </a:xfrm>
              <a:prstGeom prst="round2Diag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sp>
            <p:nvSpPr>
              <p:cNvPr id="13" name="TextBox 12">
                <a:extLst>
                  <a:ext uri="{FF2B5EF4-FFF2-40B4-BE49-F238E27FC236}">
                    <a16:creationId xmlns:a16="http://schemas.microsoft.com/office/drawing/2014/main" id="{11F4A60C-2CFF-634A-5B97-FD3AD054E076}"/>
                  </a:ext>
                </a:extLst>
              </p:cNvPr>
              <p:cNvSpPr txBox="1"/>
              <p:nvPr/>
            </p:nvSpPr>
            <p:spPr>
              <a:xfrm>
                <a:off x="1020655" y="1862566"/>
                <a:ext cx="3680584" cy="992451"/>
              </a:xfrm>
              <a:prstGeom prst="rect">
                <a:avLst/>
              </a:prstGeom>
              <a:noFill/>
            </p:spPr>
            <p:txBody>
              <a:bodyPr wrap="square" lIns="0" tIns="0" rIns="0" bIns="0" rtlCol="0">
                <a:spAutoFit/>
              </a:bodyPr>
              <a:lstStyle/>
              <a:p>
                <a:pPr algn="just">
                  <a:lnSpc>
                    <a:spcPts val="1300"/>
                  </a:lnSpc>
                </a:pPr>
                <a:r>
                  <a:rPr lang="en-GB" sz="1100" dirty="0">
                    <a:solidFill>
                      <a:schemeClr val="tx1">
                        <a:lumMod val="65000"/>
                        <a:lumOff val="35000"/>
                      </a:schemeClr>
                    </a:solidFill>
                    <a:effectLst/>
                  </a:rPr>
                  <a:t>Workshops with representatives of the ESC National Cardiac Societies as well as Associations, Working Groups and Councils during the ESC Spring Summit in March 2021, where participants reflected on the future practice of cardiovascular medicine in varying environments, with a particular focus on obstacles to overcome and opportunities to be seized.</a:t>
                </a:r>
              </a:p>
            </p:txBody>
          </p:sp>
          <p:pic>
            <p:nvPicPr>
              <p:cNvPr id="16" name="Picture 15">
                <a:extLst>
                  <a:ext uri="{FF2B5EF4-FFF2-40B4-BE49-F238E27FC236}">
                    <a16:creationId xmlns:a16="http://schemas.microsoft.com/office/drawing/2014/main" id="{DA3DF8EF-9E1E-D7D3-F833-BF950FC9BFC1}"/>
                  </a:ext>
                </a:extLst>
              </p:cNvPr>
              <p:cNvPicPr>
                <a:picLocks noChangeAspect="1"/>
              </p:cNvPicPr>
              <p:nvPr/>
            </p:nvPicPr>
            <p:blipFill>
              <a:blip r:embed="rId5"/>
              <a:stretch>
                <a:fillRect/>
              </a:stretch>
            </p:blipFill>
            <p:spPr>
              <a:xfrm>
                <a:off x="549937" y="1820492"/>
                <a:ext cx="365760" cy="365760"/>
              </a:xfrm>
              <a:prstGeom prst="rect">
                <a:avLst/>
              </a:prstGeom>
            </p:spPr>
          </p:pic>
        </p:grpSp>
        <p:pic>
          <p:nvPicPr>
            <p:cNvPr id="84" name="Picture 83">
              <a:extLst>
                <a:ext uri="{FF2B5EF4-FFF2-40B4-BE49-F238E27FC236}">
                  <a16:creationId xmlns:a16="http://schemas.microsoft.com/office/drawing/2014/main" id="{FB93EC21-EFC2-3D5B-6509-0D041900565F}"/>
                </a:ext>
              </a:extLst>
            </p:cNvPr>
            <p:cNvPicPr>
              <a:picLocks noChangeAspect="1"/>
            </p:cNvPicPr>
            <p:nvPr/>
          </p:nvPicPr>
          <p:blipFill>
            <a:blip r:embed="rId6"/>
            <a:stretch>
              <a:fillRect/>
            </a:stretch>
          </p:blipFill>
          <p:spPr>
            <a:xfrm>
              <a:off x="555225" y="1869118"/>
              <a:ext cx="360000" cy="360000"/>
            </a:xfrm>
            <a:prstGeom prst="rect">
              <a:avLst/>
            </a:prstGeom>
          </p:spPr>
        </p:pic>
      </p:grpSp>
      <p:grpSp>
        <p:nvGrpSpPr>
          <p:cNvPr id="88" name="Group 87">
            <a:extLst>
              <a:ext uri="{FF2B5EF4-FFF2-40B4-BE49-F238E27FC236}">
                <a16:creationId xmlns:a16="http://schemas.microsoft.com/office/drawing/2014/main" id="{0F4B3943-7FE5-4313-8210-19413DA2F03A}"/>
              </a:ext>
            </a:extLst>
          </p:cNvPr>
          <p:cNvGrpSpPr/>
          <p:nvPr/>
        </p:nvGrpSpPr>
        <p:grpSpPr>
          <a:xfrm>
            <a:off x="457200" y="3094814"/>
            <a:ext cx="4520954" cy="1404000"/>
            <a:chOff x="457200" y="3094814"/>
            <a:chExt cx="4520954" cy="1404000"/>
          </a:xfrm>
        </p:grpSpPr>
        <p:grpSp>
          <p:nvGrpSpPr>
            <p:cNvPr id="48" name="Group 47">
              <a:extLst>
                <a:ext uri="{FF2B5EF4-FFF2-40B4-BE49-F238E27FC236}">
                  <a16:creationId xmlns:a16="http://schemas.microsoft.com/office/drawing/2014/main" id="{0E9081BF-6B94-A427-5A96-948FE84576EE}"/>
                </a:ext>
              </a:extLst>
            </p:cNvPr>
            <p:cNvGrpSpPr/>
            <p:nvPr/>
          </p:nvGrpSpPr>
          <p:grpSpPr>
            <a:xfrm>
              <a:off x="457200" y="3094814"/>
              <a:ext cx="4520954" cy="1404000"/>
              <a:chOff x="457200" y="3094814"/>
              <a:chExt cx="4520954" cy="1404000"/>
            </a:xfrm>
          </p:grpSpPr>
          <p:sp>
            <p:nvSpPr>
              <p:cNvPr id="40" name="Round Diagonal Corner of Rectangle 39">
                <a:extLst>
                  <a:ext uri="{FF2B5EF4-FFF2-40B4-BE49-F238E27FC236}">
                    <a16:creationId xmlns:a16="http://schemas.microsoft.com/office/drawing/2014/main" id="{86ACC27D-C125-027E-4394-E8B1E78C9A27}"/>
                  </a:ext>
                </a:extLst>
              </p:cNvPr>
              <p:cNvSpPr/>
              <p:nvPr/>
            </p:nvSpPr>
            <p:spPr>
              <a:xfrm flipH="1">
                <a:off x="457200" y="3094814"/>
                <a:ext cx="4520954" cy="1404000"/>
              </a:xfrm>
              <a:prstGeom prst="round2Diag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sp>
            <p:nvSpPr>
              <p:cNvPr id="14" name="TextBox 13">
                <a:extLst>
                  <a:ext uri="{FF2B5EF4-FFF2-40B4-BE49-F238E27FC236}">
                    <a16:creationId xmlns:a16="http://schemas.microsoft.com/office/drawing/2014/main" id="{C6E80055-7AD1-B004-3DF7-CE556122C5D3}"/>
                  </a:ext>
                </a:extLst>
              </p:cNvPr>
              <p:cNvSpPr txBox="1"/>
              <p:nvPr/>
            </p:nvSpPr>
            <p:spPr>
              <a:xfrm>
                <a:off x="1020655" y="3205698"/>
                <a:ext cx="3871701" cy="1143262"/>
              </a:xfrm>
              <a:prstGeom prst="rect">
                <a:avLst/>
              </a:prstGeom>
              <a:noFill/>
            </p:spPr>
            <p:txBody>
              <a:bodyPr wrap="square" lIns="0" tIns="0" rIns="0" bIns="0" rtlCol="0">
                <a:spAutoFit/>
              </a:bodyPr>
              <a:lstStyle/>
              <a:p>
                <a:pPr>
                  <a:lnSpc>
                    <a:spcPts val="1520"/>
                  </a:lnSpc>
                </a:pPr>
                <a:r>
                  <a:rPr lang="en-GB" sz="1100" dirty="0">
                    <a:solidFill>
                      <a:schemeClr val="tx1">
                        <a:lumMod val="65000"/>
                        <a:lumOff val="35000"/>
                      </a:schemeClr>
                    </a:solidFill>
                    <a:effectLst/>
                  </a:rPr>
                  <a:t>Four Expert Task Forces commissioned by the ESC Board to </a:t>
                </a:r>
                <a:br>
                  <a:rPr lang="en-GB" sz="1100" dirty="0">
                    <a:solidFill>
                      <a:schemeClr val="tx1">
                        <a:lumMod val="65000"/>
                        <a:lumOff val="35000"/>
                      </a:schemeClr>
                    </a:solidFill>
                    <a:effectLst/>
                  </a:rPr>
                </a:br>
                <a:r>
                  <a:rPr lang="en-GB" sz="1100" dirty="0">
                    <a:solidFill>
                      <a:schemeClr val="tx1">
                        <a:lumMod val="65000"/>
                        <a:lumOff val="35000"/>
                      </a:schemeClr>
                    </a:solidFill>
                    <a:effectLst/>
                  </a:rPr>
                  <a:t>explore the following topics:</a:t>
                </a:r>
              </a:p>
              <a:p>
                <a:pPr marL="171450" indent="-171450">
                  <a:lnSpc>
                    <a:spcPts val="1520"/>
                  </a:lnSpc>
                  <a:buClr>
                    <a:srgbClr val="C00000"/>
                  </a:buClr>
                  <a:buFont typeface="Arial" panose="020B0604020202020204" pitchFamily="34" charset="0"/>
                  <a:buChar char="•"/>
                </a:pPr>
                <a:r>
                  <a:rPr lang="en-GB" sz="1100" b="1" dirty="0">
                    <a:solidFill>
                      <a:schemeClr val="tx1">
                        <a:lumMod val="65000"/>
                        <a:lumOff val="35000"/>
                      </a:schemeClr>
                    </a:solidFill>
                    <a:effectLst/>
                  </a:rPr>
                  <a:t>Congress of the future</a:t>
                </a:r>
              </a:p>
              <a:p>
                <a:pPr marL="171450" indent="-171450">
                  <a:lnSpc>
                    <a:spcPts val="1520"/>
                  </a:lnSpc>
                  <a:buClr>
                    <a:srgbClr val="C00000"/>
                  </a:buClr>
                  <a:buFont typeface="Arial" panose="020B0604020202020204" pitchFamily="34" charset="0"/>
                  <a:buChar char="•"/>
                </a:pPr>
                <a:r>
                  <a:rPr lang="en-GB" sz="1100" b="1" dirty="0">
                    <a:solidFill>
                      <a:schemeClr val="tx1">
                        <a:lumMod val="65000"/>
                        <a:lumOff val="35000"/>
                      </a:schemeClr>
                    </a:solidFill>
                    <a:effectLst/>
                  </a:rPr>
                  <a:t>Data and publications</a:t>
                </a:r>
              </a:p>
              <a:p>
                <a:pPr marL="171450" indent="-171450">
                  <a:lnSpc>
                    <a:spcPts val="1520"/>
                  </a:lnSpc>
                  <a:buClr>
                    <a:srgbClr val="C00000"/>
                  </a:buClr>
                  <a:buFont typeface="Arial" panose="020B0604020202020204" pitchFamily="34" charset="0"/>
                  <a:buChar char="•"/>
                </a:pPr>
                <a:r>
                  <a:rPr lang="en-GB" sz="1100" b="1" spc="-20" dirty="0">
                    <a:solidFill>
                      <a:schemeClr val="tx1">
                        <a:lumMod val="65000"/>
                        <a:lumOff val="35000"/>
                      </a:schemeClr>
                    </a:solidFill>
                    <a:effectLst/>
                  </a:rPr>
                  <a:t>The evolution of cardiovascular medicine, education and training</a:t>
                </a:r>
              </a:p>
              <a:p>
                <a:pPr marL="171450" indent="-171450">
                  <a:lnSpc>
                    <a:spcPts val="1520"/>
                  </a:lnSpc>
                  <a:buClr>
                    <a:srgbClr val="C00000"/>
                  </a:buClr>
                  <a:buFont typeface="Arial" panose="020B0604020202020204" pitchFamily="34" charset="0"/>
                  <a:buChar char="•"/>
                </a:pPr>
                <a:r>
                  <a:rPr lang="en-GB" sz="1100" b="1" dirty="0">
                    <a:solidFill>
                      <a:schemeClr val="tx1">
                        <a:lumMod val="65000"/>
                        <a:lumOff val="35000"/>
                      </a:schemeClr>
                    </a:solidFill>
                    <a:effectLst/>
                  </a:rPr>
                  <a:t>Innovation in cardiology</a:t>
                </a:r>
              </a:p>
            </p:txBody>
          </p:sp>
          <p:pic>
            <p:nvPicPr>
              <p:cNvPr id="17" name="Picture 16">
                <a:extLst>
                  <a:ext uri="{FF2B5EF4-FFF2-40B4-BE49-F238E27FC236}">
                    <a16:creationId xmlns:a16="http://schemas.microsoft.com/office/drawing/2014/main" id="{9811463F-0783-70D3-7E10-FC2D1BA12507}"/>
                  </a:ext>
                </a:extLst>
              </p:cNvPr>
              <p:cNvPicPr>
                <a:picLocks noChangeAspect="1"/>
              </p:cNvPicPr>
              <p:nvPr/>
            </p:nvPicPr>
            <p:blipFill>
              <a:blip r:embed="rId7"/>
              <a:stretch>
                <a:fillRect/>
              </a:stretch>
            </p:blipFill>
            <p:spPr>
              <a:xfrm>
                <a:off x="549937" y="3202427"/>
                <a:ext cx="365760" cy="365760"/>
              </a:xfrm>
              <a:prstGeom prst="rect">
                <a:avLst/>
              </a:prstGeom>
            </p:spPr>
          </p:pic>
        </p:grpSp>
        <p:pic>
          <p:nvPicPr>
            <p:cNvPr id="85" name="Picture 84">
              <a:extLst>
                <a:ext uri="{FF2B5EF4-FFF2-40B4-BE49-F238E27FC236}">
                  <a16:creationId xmlns:a16="http://schemas.microsoft.com/office/drawing/2014/main" id="{56E0F32F-41FC-1CEE-9119-90A468671107}"/>
                </a:ext>
              </a:extLst>
            </p:cNvPr>
            <p:cNvPicPr>
              <a:picLocks noChangeAspect="1"/>
            </p:cNvPicPr>
            <p:nvPr/>
          </p:nvPicPr>
          <p:blipFill>
            <a:blip r:embed="rId8"/>
            <a:stretch>
              <a:fillRect/>
            </a:stretch>
          </p:blipFill>
          <p:spPr>
            <a:xfrm flipH="1">
              <a:off x="555225" y="3223514"/>
              <a:ext cx="360000" cy="360000"/>
            </a:xfrm>
            <a:prstGeom prst="rect">
              <a:avLst/>
            </a:prstGeom>
          </p:spPr>
        </p:pic>
      </p:grpSp>
      <p:sp>
        <p:nvSpPr>
          <p:cNvPr id="2" name="TextBox 1">
            <a:extLst>
              <a:ext uri="{FF2B5EF4-FFF2-40B4-BE49-F238E27FC236}">
                <a16:creationId xmlns:a16="http://schemas.microsoft.com/office/drawing/2014/main" id="{B9B622A1-2D77-2024-C7F5-D595F299C742}"/>
              </a:ext>
            </a:extLst>
          </p:cNvPr>
          <p:cNvSpPr txBox="1"/>
          <p:nvPr/>
        </p:nvSpPr>
        <p:spPr>
          <a:xfrm>
            <a:off x="1403648" y="4948594"/>
            <a:ext cx="6336704" cy="215444"/>
          </a:xfrm>
          <a:prstGeom prst="rect">
            <a:avLst/>
          </a:prstGeom>
          <a:noFill/>
        </p:spPr>
        <p:txBody>
          <a:bodyPr wrap="square">
            <a:spAutoFit/>
          </a:bodyPr>
          <a:lstStyle/>
          <a:p>
            <a:r>
              <a:rPr lang="fr-FR" sz="800" dirty="0">
                <a:solidFill>
                  <a:schemeClr val="bg1"/>
                </a:solidFill>
                <a:effectLst/>
                <a:latin typeface="Calibri" panose="020F0502020204030204" pitchFamily="34" charset="0"/>
                <a:ea typeface="Calibri" panose="020F0502020204030204" pitchFamily="34" charset="0"/>
              </a:rPr>
              <a:t>©2023 </a:t>
            </a:r>
            <a:r>
              <a:rPr lang="fr-FR" sz="800" dirty="0" err="1">
                <a:solidFill>
                  <a:schemeClr val="bg1"/>
                </a:solidFill>
                <a:effectLst/>
                <a:latin typeface="Calibri" panose="020F0502020204030204" pitchFamily="34" charset="0"/>
                <a:ea typeface="Calibri" panose="020F0502020204030204" pitchFamily="34" charset="0"/>
              </a:rPr>
              <a:t>European</a:t>
            </a:r>
            <a:r>
              <a:rPr lang="fr-FR" sz="800" dirty="0">
                <a:solidFill>
                  <a:schemeClr val="bg1"/>
                </a:solidFill>
                <a:effectLst/>
                <a:latin typeface="Calibri" panose="020F0502020204030204" pitchFamily="34" charset="0"/>
                <a:ea typeface="Calibri" panose="020F0502020204030204" pitchFamily="34" charset="0"/>
              </a:rPr>
              <a:t> Society of Cardiology. </a:t>
            </a:r>
            <a:r>
              <a:rPr lang="en-US" sz="800" dirty="0">
                <a:solidFill>
                  <a:schemeClr val="bg1"/>
                </a:solidFill>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3363306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8B5BF06-8A5F-31CC-0525-807191C13B4F}"/>
              </a:ext>
            </a:extLst>
          </p:cNvPr>
          <p:cNvSpPr>
            <a:spLocks noGrp="1"/>
          </p:cNvSpPr>
          <p:nvPr>
            <p:ph type="subTitle" idx="1"/>
          </p:nvPr>
        </p:nvSpPr>
        <p:spPr>
          <a:xfrm>
            <a:off x="468000" y="1054463"/>
            <a:ext cx="2754756" cy="998433"/>
          </a:xfrm>
        </p:spPr>
        <p:txBody>
          <a:bodyPr lIns="0" tIns="108000" rIns="0" bIns="0"/>
          <a:lstStyle/>
          <a:p>
            <a:pPr algn="l">
              <a:lnSpc>
                <a:spcPts val="1540"/>
              </a:lnSpc>
              <a:spcBef>
                <a:spcPts val="0"/>
              </a:spcBef>
              <a:spcAft>
                <a:spcPts val="600"/>
              </a:spcAft>
            </a:pPr>
            <a:r>
              <a:rPr lang="en-US" i="0" u="none" strike="noStrike" dirty="0">
                <a:solidFill>
                  <a:schemeClr val="bg1"/>
                </a:solidFill>
              </a:rPr>
              <a:t>Our Mission </a:t>
            </a:r>
            <a:endParaRPr lang="en-US" dirty="0">
              <a:solidFill>
                <a:schemeClr val="bg1"/>
              </a:solidFill>
            </a:endParaRPr>
          </a:p>
          <a:p>
            <a:pPr algn="l">
              <a:lnSpc>
                <a:spcPts val="1540"/>
              </a:lnSpc>
              <a:spcBef>
                <a:spcPts val="0"/>
              </a:spcBef>
              <a:spcAft>
                <a:spcPts val="600"/>
              </a:spcAft>
            </a:pPr>
            <a:r>
              <a:rPr lang="en-US" sz="1400" i="0" u="none" strike="noStrike" spc="10" dirty="0">
                <a:solidFill>
                  <a:schemeClr val="bg1"/>
                </a:solidFill>
              </a:rPr>
              <a:t>To reduce the burden of </a:t>
            </a:r>
            <a:br>
              <a:rPr lang="en-US" sz="1400" i="0" u="none" strike="noStrike" spc="50" dirty="0">
                <a:solidFill>
                  <a:schemeClr val="bg1"/>
                </a:solidFill>
              </a:rPr>
            </a:br>
            <a:r>
              <a:rPr lang="en-US" sz="1400" i="0" u="none" strike="noStrike" spc="50" dirty="0">
                <a:solidFill>
                  <a:schemeClr val="bg1"/>
                </a:solidFill>
              </a:rPr>
              <a:t>cardiovascular disease</a:t>
            </a:r>
            <a:endParaRPr lang="en-US" sz="1400" spc="50" dirty="0">
              <a:solidFill>
                <a:schemeClr val="bg1"/>
              </a:solidFill>
            </a:endParaRPr>
          </a:p>
        </p:txBody>
      </p:sp>
      <p:sp>
        <p:nvSpPr>
          <p:cNvPr id="5" name="Text Placeholder 1">
            <a:extLst>
              <a:ext uri="{FF2B5EF4-FFF2-40B4-BE49-F238E27FC236}">
                <a16:creationId xmlns:a16="http://schemas.microsoft.com/office/drawing/2014/main" id="{8094ACCD-1C81-D71A-4AC7-B33270A4FD15}"/>
              </a:ext>
            </a:extLst>
          </p:cNvPr>
          <p:cNvSpPr txBox="1">
            <a:spLocks/>
          </p:cNvSpPr>
          <p:nvPr/>
        </p:nvSpPr>
        <p:spPr>
          <a:xfrm>
            <a:off x="468000" y="2250788"/>
            <a:ext cx="2754756" cy="1242066"/>
          </a:xfrm>
          <a:prstGeom prst="rect">
            <a:avLst/>
          </a:prstGeom>
        </p:spPr>
        <p:txBody>
          <a:bodyPr lIns="0" tIns="108000" rIns="0" bIns="0"/>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ts val="1440"/>
              </a:lnSpc>
              <a:spcBef>
                <a:spcPts val="0"/>
              </a:spcBef>
              <a:spcAft>
                <a:spcPts val="600"/>
              </a:spcAft>
            </a:pPr>
            <a:r>
              <a:rPr lang="en-US" dirty="0">
                <a:solidFill>
                  <a:schemeClr val="bg1"/>
                </a:solidFill>
              </a:rPr>
              <a:t>Our Values </a:t>
            </a:r>
          </a:p>
          <a:p>
            <a:pPr algn="l">
              <a:lnSpc>
                <a:spcPts val="1440"/>
              </a:lnSpc>
              <a:spcBef>
                <a:spcPts val="0"/>
              </a:spcBef>
              <a:spcAft>
                <a:spcPts val="600"/>
              </a:spcAft>
            </a:pPr>
            <a:r>
              <a:rPr lang="en-US" sz="1100" dirty="0">
                <a:solidFill>
                  <a:schemeClr val="bg1"/>
                </a:solidFill>
              </a:rPr>
              <a:t>Values are an essential component of strategy. </a:t>
            </a:r>
          </a:p>
          <a:p>
            <a:pPr algn="l">
              <a:lnSpc>
                <a:spcPts val="1440"/>
              </a:lnSpc>
              <a:spcBef>
                <a:spcPts val="0"/>
              </a:spcBef>
              <a:spcAft>
                <a:spcPts val="600"/>
              </a:spcAft>
            </a:pPr>
            <a:r>
              <a:rPr lang="en-US" sz="1100" dirty="0">
                <a:solidFill>
                  <a:schemeClr val="bg1"/>
                </a:solidFill>
              </a:rPr>
              <a:t>They define the way in which the </a:t>
            </a:r>
            <a:r>
              <a:rPr lang="en-US" sz="1100" dirty="0" err="1">
                <a:solidFill>
                  <a:schemeClr val="bg1"/>
                </a:solidFill>
              </a:rPr>
              <a:t>organisation</a:t>
            </a:r>
            <a:r>
              <a:rPr lang="en-US" sz="1100" dirty="0">
                <a:solidFill>
                  <a:schemeClr val="bg1"/>
                </a:solidFill>
              </a:rPr>
              <a:t> wants to achieve its aims. </a:t>
            </a:r>
          </a:p>
        </p:txBody>
      </p:sp>
      <p:grpSp>
        <p:nvGrpSpPr>
          <p:cNvPr id="50" name="Group 49">
            <a:extLst>
              <a:ext uri="{FF2B5EF4-FFF2-40B4-BE49-F238E27FC236}">
                <a16:creationId xmlns:a16="http://schemas.microsoft.com/office/drawing/2014/main" id="{8AFB51ED-3DC0-9CB7-1500-D4C42D13CB4D}"/>
              </a:ext>
            </a:extLst>
          </p:cNvPr>
          <p:cNvGrpSpPr/>
          <p:nvPr/>
        </p:nvGrpSpPr>
        <p:grpSpPr>
          <a:xfrm>
            <a:off x="6167529" y="2160351"/>
            <a:ext cx="2983149" cy="2983149"/>
            <a:chOff x="6167529" y="2160351"/>
            <a:chExt cx="2983149" cy="2983149"/>
          </a:xfrm>
        </p:grpSpPr>
        <p:pic>
          <p:nvPicPr>
            <p:cNvPr id="10" name="Picture 9">
              <a:extLst>
                <a:ext uri="{FF2B5EF4-FFF2-40B4-BE49-F238E27FC236}">
                  <a16:creationId xmlns:a16="http://schemas.microsoft.com/office/drawing/2014/main" id="{7CD56A13-B69B-9685-EA56-7C85B36F43B3}"/>
                </a:ext>
              </a:extLst>
            </p:cNvPr>
            <p:cNvPicPr>
              <a:picLocks noChangeAspect="1"/>
            </p:cNvPicPr>
            <p:nvPr/>
          </p:nvPicPr>
          <p:blipFill>
            <a:blip r:embed="rId3">
              <a:alphaModFix amt="61000"/>
            </a:blip>
            <a:stretch>
              <a:fillRect/>
            </a:stretch>
          </p:blipFill>
          <p:spPr>
            <a:xfrm>
              <a:off x="6167529" y="2160351"/>
              <a:ext cx="2983149" cy="2983149"/>
            </a:xfrm>
            <a:prstGeom prst="rect">
              <a:avLst/>
            </a:prstGeom>
            <a:effectLst>
              <a:outerShdw blurRad="50800" dist="38100" dir="2700000" algn="tl" rotWithShape="0">
                <a:prstClr val="black">
                  <a:alpha val="20000"/>
                </a:prstClr>
              </a:outerShdw>
            </a:effectLst>
          </p:spPr>
        </p:pic>
        <p:grpSp>
          <p:nvGrpSpPr>
            <p:cNvPr id="29" name="Group 28">
              <a:extLst>
                <a:ext uri="{FF2B5EF4-FFF2-40B4-BE49-F238E27FC236}">
                  <a16:creationId xmlns:a16="http://schemas.microsoft.com/office/drawing/2014/main" id="{7CEEC8FE-0A56-67BA-704A-5FFB267A3147}"/>
                </a:ext>
              </a:extLst>
            </p:cNvPr>
            <p:cNvGrpSpPr/>
            <p:nvPr/>
          </p:nvGrpSpPr>
          <p:grpSpPr>
            <a:xfrm>
              <a:off x="6679639" y="3194994"/>
              <a:ext cx="2400298" cy="1292662"/>
              <a:chOff x="6679639" y="3264490"/>
              <a:chExt cx="2400298" cy="1292662"/>
            </a:xfrm>
          </p:grpSpPr>
          <p:sp>
            <p:nvSpPr>
              <p:cNvPr id="18" name="TextBox 17">
                <a:extLst>
                  <a:ext uri="{FF2B5EF4-FFF2-40B4-BE49-F238E27FC236}">
                    <a16:creationId xmlns:a16="http://schemas.microsoft.com/office/drawing/2014/main" id="{8C18B60E-3415-42D8-372C-E115E6A24294}"/>
                  </a:ext>
                </a:extLst>
              </p:cNvPr>
              <p:cNvSpPr txBox="1"/>
              <p:nvPr/>
            </p:nvSpPr>
            <p:spPr>
              <a:xfrm>
                <a:off x="6679639" y="3264490"/>
                <a:ext cx="2400298" cy="1292662"/>
              </a:xfrm>
              <a:prstGeom prst="rect">
                <a:avLst/>
              </a:prstGeom>
              <a:noFill/>
            </p:spPr>
            <p:txBody>
              <a:bodyPr wrap="square" lIns="0" tIns="0" rIns="0" bIns="0" rtlCol="0">
                <a:spAutoFit/>
              </a:bodyPr>
              <a:lstStyle/>
              <a:p>
                <a:r>
                  <a:rPr lang="en-GB" sz="1400" b="1" dirty="0">
                    <a:solidFill>
                      <a:schemeClr val="bg1"/>
                    </a:solidFill>
                    <a:effectLst/>
                  </a:rPr>
                  <a:t>The Pursuit of Excellence</a:t>
                </a:r>
                <a:br>
                  <a:rPr lang="en-GB" sz="1000" dirty="0">
                    <a:solidFill>
                      <a:schemeClr val="bg1"/>
                    </a:solidFill>
                    <a:effectLst/>
                  </a:rPr>
                </a:br>
                <a:endParaRPr lang="en-GB" sz="1000" dirty="0">
                  <a:solidFill>
                    <a:schemeClr val="bg1"/>
                  </a:solidFill>
                  <a:effectLst/>
                </a:endParaRP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Focus on our mission</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Always keep the patient front of mind</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a:t>
                </a:r>
                <a:r>
                  <a:rPr lang="en-GB" sz="1000" spc="-30" dirty="0">
                    <a:solidFill>
                      <a:schemeClr val="bg1"/>
                    </a:solidFill>
                    <a:effectLst/>
                    <a:latin typeface="Calibri Light" panose="020F0302020204030204" pitchFamily="34" charset="0"/>
                    <a:cs typeface="Calibri Light" panose="020F0302020204030204" pitchFamily="34" charset="0"/>
                  </a:rPr>
                  <a:t>Leverage our expertise to provide the best possible answers for cardiovascular health</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Maintain and enhance the professionalisation of ESC activities</a:t>
                </a:r>
              </a:p>
            </p:txBody>
          </p:sp>
          <p:cxnSp>
            <p:nvCxnSpPr>
              <p:cNvPr id="14" name="Straight Connector 13">
                <a:extLst>
                  <a:ext uri="{FF2B5EF4-FFF2-40B4-BE49-F238E27FC236}">
                    <a16:creationId xmlns:a16="http://schemas.microsoft.com/office/drawing/2014/main" id="{83120670-737A-BC7F-0311-2359105A13D5}"/>
                  </a:ext>
                </a:extLst>
              </p:cNvPr>
              <p:cNvCxnSpPr>
                <a:cxnSpLocks/>
              </p:cNvCxnSpPr>
              <p:nvPr/>
            </p:nvCxnSpPr>
            <p:spPr>
              <a:xfrm>
                <a:off x="6679639" y="3562350"/>
                <a:ext cx="2131608" cy="0"/>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grpSp>
      </p:grpSp>
      <p:grpSp>
        <p:nvGrpSpPr>
          <p:cNvPr id="49" name="Group 48">
            <a:extLst>
              <a:ext uri="{FF2B5EF4-FFF2-40B4-BE49-F238E27FC236}">
                <a16:creationId xmlns:a16="http://schemas.microsoft.com/office/drawing/2014/main" id="{E69B9632-45C9-DB06-D534-F997B7FE2690}"/>
              </a:ext>
            </a:extLst>
          </p:cNvPr>
          <p:cNvGrpSpPr/>
          <p:nvPr/>
        </p:nvGrpSpPr>
        <p:grpSpPr>
          <a:xfrm>
            <a:off x="3570053" y="2167360"/>
            <a:ext cx="2983149" cy="2983149"/>
            <a:chOff x="3570053" y="2167360"/>
            <a:chExt cx="2983149" cy="2983149"/>
          </a:xfrm>
        </p:grpSpPr>
        <p:pic>
          <p:nvPicPr>
            <p:cNvPr id="40" name="Picture 39">
              <a:extLst>
                <a:ext uri="{FF2B5EF4-FFF2-40B4-BE49-F238E27FC236}">
                  <a16:creationId xmlns:a16="http://schemas.microsoft.com/office/drawing/2014/main" id="{6E3A2683-4F48-4067-39A5-A3543DAD4FD1}"/>
                </a:ext>
              </a:extLst>
            </p:cNvPr>
            <p:cNvPicPr>
              <a:picLocks noChangeAspect="1"/>
            </p:cNvPicPr>
            <p:nvPr userDrawn="1"/>
          </p:nvPicPr>
          <p:blipFill>
            <a:blip r:embed="rId3">
              <a:alphaModFix amt="61000"/>
            </a:blip>
            <a:stretch>
              <a:fillRect/>
            </a:stretch>
          </p:blipFill>
          <p:spPr>
            <a:xfrm flipH="1">
              <a:off x="3570053" y="2167360"/>
              <a:ext cx="2983149" cy="2983149"/>
            </a:xfrm>
            <a:prstGeom prst="rect">
              <a:avLst/>
            </a:prstGeom>
            <a:effectLst>
              <a:outerShdw blurRad="50800" dist="38100" dir="2700000" algn="tl" rotWithShape="0">
                <a:prstClr val="black">
                  <a:alpha val="20000"/>
                </a:prstClr>
              </a:outerShdw>
            </a:effectLst>
          </p:spPr>
        </p:pic>
        <p:grpSp>
          <p:nvGrpSpPr>
            <p:cNvPr id="28" name="Group 27">
              <a:extLst>
                <a:ext uri="{FF2B5EF4-FFF2-40B4-BE49-F238E27FC236}">
                  <a16:creationId xmlns:a16="http://schemas.microsoft.com/office/drawing/2014/main" id="{1B81F8F3-CA6B-9DA5-FDA1-B2B72B2B9426}"/>
                </a:ext>
              </a:extLst>
            </p:cNvPr>
            <p:cNvGrpSpPr/>
            <p:nvPr/>
          </p:nvGrpSpPr>
          <p:grpSpPr>
            <a:xfrm>
              <a:off x="3845548" y="3205859"/>
              <a:ext cx="2493978" cy="1292662"/>
              <a:chOff x="3845548" y="3275355"/>
              <a:chExt cx="2493978" cy="1292662"/>
            </a:xfrm>
          </p:grpSpPr>
          <p:sp>
            <p:nvSpPr>
              <p:cNvPr id="17" name="TextBox 16">
                <a:extLst>
                  <a:ext uri="{FF2B5EF4-FFF2-40B4-BE49-F238E27FC236}">
                    <a16:creationId xmlns:a16="http://schemas.microsoft.com/office/drawing/2014/main" id="{302804B6-F250-9863-4122-4D70BF3E5F2B}"/>
                  </a:ext>
                </a:extLst>
              </p:cNvPr>
              <p:cNvSpPr txBox="1"/>
              <p:nvPr/>
            </p:nvSpPr>
            <p:spPr>
              <a:xfrm>
                <a:off x="3845548" y="3275355"/>
                <a:ext cx="2493978" cy="1292662"/>
              </a:xfrm>
              <a:prstGeom prst="rect">
                <a:avLst/>
              </a:prstGeom>
              <a:noFill/>
            </p:spPr>
            <p:txBody>
              <a:bodyPr wrap="square" lIns="0" tIns="0" rIns="0" bIns="0" rtlCol="0">
                <a:spAutoFit/>
              </a:bodyPr>
              <a:lstStyle/>
              <a:p>
                <a:r>
                  <a:rPr lang="en-GB" sz="1400" b="1" dirty="0">
                    <a:solidFill>
                      <a:schemeClr val="bg1"/>
                    </a:solidFill>
                    <a:effectLst/>
                  </a:rPr>
                  <a:t>Inclusivity, Respect and Empathy</a:t>
                </a:r>
                <a:endParaRPr lang="en-GB" sz="1400" dirty="0">
                  <a:solidFill>
                    <a:schemeClr val="bg1"/>
                  </a:solidFill>
                  <a:effectLst/>
                </a:endParaRPr>
              </a:p>
              <a:p>
                <a:endParaRPr lang="en-GB" sz="1000" dirty="0">
                  <a:solidFill>
                    <a:schemeClr val="bg1"/>
                  </a:solidFill>
                  <a:effectLst/>
                  <a:latin typeface="Calibri Light" panose="020F0302020204030204" pitchFamily="34" charset="0"/>
                  <a:cs typeface="Calibri Light" panose="020F0302020204030204" pitchFamily="34" charset="0"/>
                </a:endParaRP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Acknowledge and include all stakeholders in cardiovascular medicine</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Welcome and nurture an open and diverse community that is attractive to all</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Cultivate a strong sense of team spirit that drives the Society</a:t>
                </a:r>
              </a:p>
            </p:txBody>
          </p:sp>
          <p:cxnSp>
            <p:nvCxnSpPr>
              <p:cNvPr id="19" name="Straight Connector 18">
                <a:extLst>
                  <a:ext uri="{FF2B5EF4-FFF2-40B4-BE49-F238E27FC236}">
                    <a16:creationId xmlns:a16="http://schemas.microsoft.com/office/drawing/2014/main" id="{3620DDDA-A7CA-9B13-06E2-E4E80E881506}"/>
                  </a:ext>
                </a:extLst>
              </p:cNvPr>
              <p:cNvCxnSpPr>
                <a:cxnSpLocks/>
              </p:cNvCxnSpPr>
              <p:nvPr/>
            </p:nvCxnSpPr>
            <p:spPr>
              <a:xfrm>
                <a:off x="3854388" y="3562350"/>
                <a:ext cx="2394012" cy="0"/>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grpSp>
      </p:grpSp>
      <p:grpSp>
        <p:nvGrpSpPr>
          <p:cNvPr id="39" name="Group 38">
            <a:extLst>
              <a:ext uri="{FF2B5EF4-FFF2-40B4-BE49-F238E27FC236}">
                <a16:creationId xmlns:a16="http://schemas.microsoft.com/office/drawing/2014/main" id="{D4976399-63F6-6871-65AA-3503E8650FCF}"/>
              </a:ext>
            </a:extLst>
          </p:cNvPr>
          <p:cNvGrpSpPr/>
          <p:nvPr/>
        </p:nvGrpSpPr>
        <p:grpSpPr>
          <a:xfrm>
            <a:off x="3570053" y="10654"/>
            <a:ext cx="2983149" cy="2983149"/>
            <a:chOff x="3570053" y="10654"/>
            <a:chExt cx="2983149" cy="2983149"/>
          </a:xfrm>
        </p:grpSpPr>
        <p:pic>
          <p:nvPicPr>
            <p:cNvPr id="6" name="Picture 5">
              <a:extLst>
                <a:ext uri="{FF2B5EF4-FFF2-40B4-BE49-F238E27FC236}">
                  <a16:creationId xmlns:a16="http://schemas.microsoft.com/office/drawing/2014/main" id="{2326D106-EA0A-63C5-F9B0-424FC3454F44}"/>
                </a:ext>
              </a:extLst>
            </p:cNvPr>
            <p:cNvPicPr>
              <a:picLocks noChangeAspect="1"/>
            </p:cNvPicPr>
            <p:nvPr/>
          </p:nvPicPr>
          <p:blipFill>
            <a:blip r:embed="rId3">
              <a:alphaModFix amt="61000"/>
            </a:blip>
            <a:stretch>
              <a:fillRect/>
            </a:stretch>
          </p:blipFill>
          <p:spPr>
            <a:xfrm flipH="1">
              <a:off x="3570053" y="10654"/>
              <a:ext cx="2983149" cy="2983149"/>
            </a:xfrm>
            <a:prstGeom prst="rect">
              <a:avLst/>
            </a:prstGeom>
            <a:effectLst>
              <a:outerShdw blurRad="50800" dist="38100" dir="2700000" algn="tl" rotWithShape="0">
                <a:prstClr val="black">
                  <a:alpha val="20000"/>
                </a:prstClr>
              </a:outerShdw>
            </a:effectLst>
          </p:spPr>
        </p:pic>
        <p:grpSp>
          <p:nvGrpSpPr>
            <p:cNvPr id="38" name="Group 37">
              <a:extLst>
                <a:ext uri="{FF2B5EF4-FFF2-40B4-BE49-F238E27FC236}">
                  <a16:creationId xmlns:a16="http://schemas.microsoft.com/office/drawing/2014/main" id="{999F046D-6B2C-7291-ED1F-80D5283096D0}"/>
                </a:ext>
              </a:extLst>
            </p:cNvPr>
            <p:cNvGrpSpPr/>
            <p:nvPr/>
          </p:nvGrpSpPr>
          <p:grpSpPr>
            <a:xfrm>
              <a:off x="3854388" y="844106"/>
              <a:ext cx="2242400" cy="1754326"/>
              <a:chOff x="3854388" y="844106"/>
              <a:chExt cx="2242400" cy="1754326"/>
            </a:xfrm>
          </p:grpSpPr>
          <p:sp>
            <p:nvSpPr>
              <p:cNvPr id="15" name="TextBox 14">
                <a:extLst>
                  <a:ext uri="{FF2B5EF4-FFF2-40B4-BE49-F238E27FC236}">
                    <a16:creationId xmlns:a16="http://schemas.microsoft.com/office/drawing/2014/main" id="{E7BC81AA-B28C-B122-6246-DB11381048DB}"/>
                  </a:ext>
                </a:extLst>
              </p:cNvPr>
              <p:cNvSpPr txBox="1"/>
              <p:nvPr/>
            </p:nvSpPr>
            <p:spPr>
              <a:xfrm>
                <a:off x="3856981" y="844106"/>
                <a:ext cx="2239807" cy="1754326"/>
              </a:xfrm>
              <a:prstGeom prst="rect">
                <a:avLst/>
              </a:prstGeom>
              <a:noFill/>
            </p:spPr>
            <p:txBody>
              <a:bodyPr wrap="square" lIns="0" tIns="0" rIns="0" bIns="0" rtlCol="0">
                <a:spAutoFit/>
              </a:bodyPr>
              <a:lstStyle/>
              <a:p>
                <a:r>
                  <a:rPr lang="en-GB" sz="1400" b="1" dirty="0">
                    <a:solidFill>
                      <a:schemeClr val="bg1"/>
                    </a:solidFill>
                    <a:effectLst/>
                  </a:rPr>
                  <a:t>Integrity</a:t>
                </a:r>
                <a:endParaRPr lang="en-GB" sz="1400" dirty="0">
                  <a:solidFill>
                    <a:schemeClr val="bg1"/>
                  </a:solidFill>
                  <a:effectLst/>
                </a:endParaRPr>
              </a:p>
              <a:p>
                <a:endParaRPr lang="en-GB" sz="1000" dirty="0">
                  <a:solidFill>
                    <a:schemeClr val="bg1"/>
                  </a:solidFill>
                  <a:effectLst/>
                  <a:latin typeface="Calibri Light" panose="020F0302020204030204" pitchFamily="34" charset="0"/>
                  <a:cs typeface="Calibri Light" panose="020F0302020204030204" pitchFamily="34" charset="0"/>
                </a:endParaRP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Be trustworthy through rational, enlightened, and transparent decisions</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Adhere to strong principles and the transparency of motivation, processes, and leadership</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Doing what we say we will do</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Be responsible for our Society, the cardiovascular community, and the environment</a:t>
                </a:r>
              </a:p>
            </p:txBody>
          </p:sp>
          <p:cxnSp>
            <p:nvCxnSpPr>
              <p:cNvPr id="13" name="Straight Connector 12">
                <a:extLst>
                  <a:ext uri="{FF2B5EF4-FFF2-40B4-BE49-F238E27FC236}">
                    <a16:creationId xmlns:a16="http://schemas.microsoft.com/office/drawing/2014/main" id="{AD2298BD-28D7-D209-705E-A62BD9B3A29F}"/>
                  </a:ext>
                </a:extLst>
              </p:cNvPr>
              <p:cNvCxnSpPr>
                <a:cxnSpLocks/>
              </p:cNvCxnSpPr>
              <p:nvPr/>
            </p:nvCxnSpPr>
            <p:spPr>
              <a:xfrm>
                <a:off x="3854388" y="1146809"/>
                <a:ext cx="2131608" cy="0"/>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grpSp>
      </p:grpSp>
      <p:grpSp>
        <p:nvGrpSpPr>
          <p:cNvPr id="46" name="Group 45">
            <a:extLst>
              <a:ext uri="{FF2B5EF4-FFF2-40B4-BE49-F238E27FC236}">
                <a16:creationId xmlns:a16="http://schemas.microsoft.com/office/drawing/2014/main" id="{B9C51B1C-97A2-F82D-1317-5D9D83157890}"/>
              </a:ext>
            </a:extLst>
          </p:cNvPr>
          <p:cNvGrpSpPr/>
          <p:nvPr/>
        </p:nvGrpSpPr>
        <p:grpSpPr>
          <a:xfrm>
            <a:off x="6160851" y="10654"/>
            <a:ext cx="2983149" cy="2983149"/>
            <a:chOff x="6160851" y="10654"/>
            <a:chExt cx="2983149" cy="2983149"/>
          </a:xfrm>
        </p:grpSpPr>
        <p:pic>
          <p:nvPicPr>
            <p:cNvPr id="11" name="Picture 10">
              <a:extLst>
                <a:ext uri="{FF2B5EF4-FFF2-40B4-BE49-F238E27FC236}">
                  <a16:creationId xmlns:a16="http://schemas.microsoft.com/office/drawing/2014/main" id="{08DCCFD1-A3BF-23EF-A80F-F7C17EADA73D}"/>
                </a:ext>
              </a:extLst>
            </p:cNvPr>
            <p:cNvPicPr>
              <a:picLocks noChangeAspect="1"/>
            </p:cNvPicPr>
            <p:nvPr/>
          </p:nvPicPr>
          <p:blipFill>
            <a:blip r:embed="rId3">
              <a:alphaModFix amt="61000"/>
            </a:blip>
            <a:stretch>
              <a:fillRect/>
            </a:stretch>
          </p:blipFill>
          <p:spPr>
            <a:xfrm>
              <a:off x="6160851" y="10654"/>
              <a:ext cx="2983149" cy="2983149"/>
            </a:xfrm>
            <a:prstGeom prst="rect">
              <a:avLst/>
            </a:prstGeom>
            <a:effectLst>
              <a:outerShdw blurRad="50800" dist="38100" dir="2700000" algn="tl" rotWithShape="0">
                <a:prstClr val="black">
                  <a:alpha val="20000"/>
                </a:prstClr>
              </a:outerShdw>
            </a:effectLst>
          </p:spPr>
        </p:pic>
        <p:grpSp>
          <p:nvGrpSpPr>
            <p:cNvPr id="30" name="Group 29">
              <a:extLst>
                <a:ext uri="{FF2B5EF4-FFF2-40B4-BE49-F238E27FC236}">
                  <a16:creationId xmlns:a16="http://schemas.microsoft.com/office/drawing/2014/main" id="{A86AE018-7F4B-AD0A-160E-40FEEDE249BD}"/>
                </a:ext>
              </a:extLst>
            </p:cNvPr>
            <p:cNvGrpSpPr/>
            <p:nvPr/>
          </p:nvGrpSpPr>
          <p:grpSpPr>
            <a:xfrm>
              <a:off x="6645400" y="666750"/>
              <a:ext cx="2434537" cy="1200329"/>
              <a:chOff x="6645400" y="666750"/>
              <a:chExt cx="2434537" cy="1200329"/>
            </a:xfrm>
          </p:grpSpPr>
          <p:sp>
            <p:nvSpPr>
              <p:cNvPr id="16" name="TextBox 15">
                <a:extLst>
                  <a:ext uri="{FF2B5EF4-FFF2-40B4-BE49-F238E27FC236}">
                    <a16:creationId xmlns:a16="http://schemas.microsoft.com/office/drawing/2014/main" id="{E5303104-9496-00F0-EB4A-0E85BC3B0242}"/>
                  </a:ext>
                </a:extLst>
              </p:cNvPr>
              <p:cNvSpPr txBox="1"/>
              <p:nvPr/>
            </p:nvSpPr>
            <p:spPr>
              <a:xfrm>
                <a:off x="6645400" y="666750"/>
                <a:ext cx="2434537" cy="1200329"/>
              </a:xfrm>
              <a:prstGeom prst="rect">
                <a:avLst/>
              </a:prstGeom>
              <a:noFill/>
            </p:spPr>
            <p:txBody>
              <a:bodyPr wrap="square" lIns="0" tIns="0" rIns="0" bIns="0" rtlCol="0">
                <a:spAutoFit/>
              </a:bodyPr>
              <a:lstStyle/>
              <a:p>
                <a:r>
                  <a:rPr lang="en-GB" sz="1400" b="1" dirty="0">
                    <a:solidFill>
                      <a:schemeClr val="bg1"/>
                    </a:solidFill>
                    <a:effectLst/>
                  </a:rPr>
                  <a:t>Innovation, Agility </a:t>
                </a:r>
                <a:br>
                  <a:rPr lang="en-GB" sz="1400" b="1" dirty="0">
                    <a:solidFill>
                      <a:schemeClr val="bg1"/>
                    </a:solidFill>
                    <a:effectLst/>
                  </a:rPr>
                </a:br>
                <a:r>
                  <a:rPr lang="en-GB" sz="1400" b="1" dirty="0">
                    <a:solidFill>
                      <a:schemeClr val="bg1"/>
                    </a:solidFill>
                    <a:effectLst/>
                  </a:rPr>
                  <a:t>and Creativity</a:t>
                </a:r>
                <a:br>
                  <a:rPr lang="en-GB" sz="1000" dirty="0">
                    <a:solidFill>
                      <a:schemeClr val="bg1"/>
                    </a:solidFill>
                    <a:effectLst/>
                  </a:rPr>
                </a:br>
                <a:endParaRPr lang="en-GB" sz="1000" dirty="0">
                  <a:solidFill>
                    <a:schemeClr val="bg1"/>
                  </a:solidFill>
                  <a:effectLst/>
                </a:endParaRP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Adapt quickly and creatively to </a:t>
                </a:r>
                <a:br>
                  <a:rPr lang="en-GB" sz="1000" dirty="0">
                    <a:solidFill>
                      <a:schemeClr val="bg1"/>
                    </a:solidFill>
                    <a:effectLst/>
                    <a:latin typeface="Calibri Light" panose="020F0302020204030204" pitchFamily="34" charset="0"/>
                    <a:cs typeface="Calibri Light" panose="020F0302020204030204" pitchFamily="34" charset="0"/>
                  </a:rPr>
                </a:br>
                <a:r>
                  <a:rPr lang="en-GB" sz="1000" dirty="0">
                    <a:solidFill>
                      <a:schemeClr val="bg1"/>
                    </a:solidFill>
                    <a:effectLst/>
                    <a:latin typeface="Calibri Light" panose="020F0302020204030204" pitchFamily="34" charset="0"/>
                    <a:cs typeface="Calibri Light" panose="020F0302020204030204" pitchFamily="34" charset="0"/>
                  </a:rPr>
                  <a:t>emerging needs and evolving trends</a:t>
                </a:r>
              </a:p>
              <a:p>
                <a:pPr marL="133200" indent="-133200"/>
                <a:r>
                  <a:rPr lang="en-GB" sz="1000" dirty="0">
                    <a:solidFill>
                      <a:schemeClr val="bg1"/>
                    </a:solidFill>
                    <a:effectLst/>
                    <a:latin typeface="Calibri Light" panose="020F0302020204030204" pitchFamily="34" charset="0"/>
                    <a:cs typeface="Calibri Light" panose="020F0302020204030204" pitchFamily="34" charset="0"/>
                  </a:rPr>
                  <a:t>• 	Be ready to experiment, learn from </a:t>
                </a:r>
                <a:br>
                  <a:rPr lang="en-GB" sz="1000" dirty="0">
                    <a:solidFill>
                      <a:schemeClr val="bg1"/>
                    </a:solidFill>
                    <a:effectLst/>
                    <a:latin typeface="Calibri Light" panose="020F0302020204030204" pitchFamily="34" charset="0"/>
                    <a:cs typeface="Calibri Light" panose="020F0302020204030204" pitchFamily="34" charset="0"/>
                  </a:rPr>
                </a:br>
                <a:r>
                  <a:rPr lang="en-GB" sz="1000" dirty="0">
                    <a:solidFill>
                      <a:schemeClr val="bg1"/>
                    </a:solidFill>
                    <a:effectLst/>
                    <a:latin typeface="Calibri Light" panose="020F0302020204030204" pitchFamily="34" charset="0"/>
                    <a:cs typeface="Calibri Light" panose="020F0302020204030204" pitchFamily="34" charset="0"/>
                  </a:rPr>
                  <a:t>failure, and improve</a:t>
                </a:r>
              </a:p>
            </p:txBody>
          </p:sp>
          <p:cxnSp>
            <p:nvCxnSpPr>
              <p:cNvPr id="21" name="Straight Connector 20">
                <a:extLst>
                  <a:ext uri="{FF2B5EF4-FFF2-40B4-BE49-F238E27FC236}">
                    <a16:creationId xmlns:a16="http://schemas.microsoft.com/office/drawing/2014/main" id="{6BAD653B-CF38-54A7-B21B-5830106768A7}"/>
                  </a:ext>
                </a:extLst>
              </p:cNvPr>
              <p:cNvCxnSpPr>
                <a:cxnSpLocks/>
              </p:cNvCxnSpPr>
              <p:nvPr/>
            </p:nvCxnSpPr>
            <p:spPr>
              <a:xfrm>
                <a:off x="6645400" y="1146809"/>
                <a:ext cx="2041400" cy="0"/>
              </a:xfrm>
              <a:prstGeom prst="line">
                <a:avLst/>
              </a:prstGeom>
              <a:ln>
                <a:solidFill>
                  <a:schemeClr val="bg1"/>
                </a:solidFill>
                <a:tailEnd type="oval" w="sm" len="sm"/>
              </a:ln>
            </p:spPr>
            <p:style>
              <a:lnRef idx="1">
                <a:schemeClr val="accent1"/>
              </a:lnRef>
              <a:fillRef idx="0">
                <a:schemeClr val="accent1"/>
              </a:fillRef>
              <a:effectRef idx="0">
                <a:schemeClr val="accent1"/>
              </a:effectRef>
              <a:fontRef idx="minor">
                <a:schemeClr val="tx1"/>
              </a:fontRef>
            </p:style>
          </p:cxnSp>
        </p:grpSp>
      </p:grpSp>
      <p:grpSp>
        <p:nvGrpSpPr>
          <p:cNvPr id="37" name="Group 36">
            <a:extLst>
              <a:ext uri="{FF2B5EF4-FFF2-40B4-BE49-F238E27FC236}">
                <a16:creationId xmlns:a16="http://schemas.microsoft.com/office/drawing/2014/main" id="{066A8451-4579-1A27-D55C-33D6CC2EE9C0}"/>
              </a:ext>
            </a:extLst>
          </p:cNvPr>
          <p:cNvGrpSpPr/>
          <p:nvPr/>
        </p:nvGrpSpPr>
        <p:grpSpPr>
          <a:xfrm>
            <a:off x="468000" y="3638550"/>
            <a:ext cx="2740639" cy="533400"/>
            <a:chOff x="468000" y="3638550"/>
            <a:chExt cx="2740639" cy="533400"/>
          </a:xfrm>
        </p:grpSpPr>
        <p:sp>
          <p:nvSpPr>
            <p:cNvPr id="48" name="Text Placeholder 1">
              <a:extLst>
                <a:ext uri="{FF2B5EF4-FFF2-40B4-BE49-F238E27FC236}">
                  <a16:creationId xmlns:a16="http://schemas.microsoft.com/office/drawing/2014/main" id="{34DA10F6-AFD2-7099-AB87-85705D18BBF0}"/>
                </a:ext>
              </a:extLst>
            </p:cNvPr>
            <p:cNvSpPr txBox="1">
              <a:spLocks/>
            </p:cNvSpPr>
            <p:nvPr/>
          </p:nvSpPr>
          <p:spPr>
            <a:xfrm>
              <a:off x="468000" y="3690746"/>
              <a:ext cx="2740639" cy="388767"/>
            </a:xfrm>
            <a:prstGeom prst="rect">
              <a:avLst/>
            </a:prstGeom>
          </p:spPr>
          <p:txBody>
            <a:bodyPr lIns="0" tIns="0" rIns="0" bIns="0"/>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ts val="1540"/>
                </a:lnSpc>
                <a:spcBef>
                  <a:spcPts val="0"/>
                </a:spcBef>
              </a:pPr>
              <a:r>
                <a:rPr lang="en-US" sz="1100" spc="20" dirty="0">
                  <a:solidFill>
                    <a:schemeClr val="bg1"/>
                  </a:solidFill>
                </a:rPr>
                <a:t>The European Society of Cardiology </a:t>
              </a:r>
              <a:br>
                <a:rPr lang="en-US" sz="1100" spc="20" dirty="0">
                  <a:solidFill>
                    <a:schemeClr val="bg1"/>
                  </a:solidFill>
                </a:rPr>
              </a:br>
              <a:r>
                <a:rPr lang="en-US" sz="1100" spc="20" dirty="0">
                  <a:solidFill>
                    <a:schemeClr val="bg1"/>
                  </a:solidFill>
                </a:rPr>
                <a:t>is driven by the following values: </a:t>
              </a:r>
            </a:p>
          </p:txBody>
        </p:sp>
        <p:cxnSp>
          <p:nvCxnSpPr>
            <p:cNvPr id="33" name="Straight Connector 32">
              <a:extLst>
                <a:ext uri="{FF2B5EF4-FFF2-40B4-BE49-F238E27FC236}">
                  <a16:creationId xmlns:a16="http://schemas.microsoft.com/office/drawing/2014/main" id="{DAC5145C-3675-14C0-4F2D-FB1C03449214}"/>
                </a:ext>
              </a:extLst>
            </p:cNvPr>
            <p:cNvCxnSpPr>
              <a:cxnSpLocks/>
            </p:cNvCxnSpPr>
            <p:nvPr/>
          </p:nvCxnSpPr>
          <p:spPr>
            <a:xfrm>
              <a:off x="468000" y="3638550"/>
              <a:ext cx="2122800" cy="0"/>
            </a:xfrm>
            <a:prstGeom prst="line">
              <a:avLst/>
            </a:prstGeom>
            <a:ln>
              <a:solidFill>
                <a:schemeClr val="bg1">
                  <a:alpha val="51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8FFF969-2F3D-3E67-47C3-E06F37DE924E}"/>
                </a:ext>
              </a:extLst>
            </p:cNvPr>
            <p:cNvCxnSpPr>
              <a:cxnSpLocks/>
            </p:cNvCxnSpPr>
            <p:nvPr/>
          </p:nvCxnSpPr>
          <p:spPr>
            <a:xfrm>
              <a:off x="468000" y="4171950"/>
              <a:ext cx="2122800" cy="0"/>
            </a:xfrm>
            <a:prstGeom prst="line">
              <a:avLst/>
            </a:prstGeom>
            <a:ln>
              <a:solidFill>
                <a:schemeClr val="bg1">
                  <a:alpha val="51000"/>
                </a:schemeClr>
              </a:solidFill>
              <a:tailEnd type="none"/>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F3E44DED-8F4D-2061-492F-4173E554D60A}"/>
              </a:ext>
            </a:extLst>
          </p:cNvPr>
          <p:cNvSpPr txBox="1"/>
          <p:nvPr/>
        </p:nvSpPr>
        <p:spPr>
          <a:xfrm>
            <a:off x="1403648" y="4948594"/>
            <a:ext cx="6336704" cy="215444"/>
          </a:xfrm>
          <a:prstGeom prst="rect">
            <a:avLst/>
          </a:prstGeom>
          <a:noFill/>
        </p:spPr>
        <p:txBody>
          <a:bodyPr wrap="square">
            <a:spAutoFit/>
          </a:bodyPr>
          <a:lstStyle/>
          <a:p>
            <a:r>
              <a:rPr lang="fr-FR" sz="800" dirty="0">
                <a:solidFill>
                  <a:schemeClr val="bg1"/>
                </a:solidFill>
                <a:effectLst/>
                <a:latin typeface="Calibri" panose="020F0502020204030204" pitchFamily="34" charset="0"/>
                <a:ea typeface="Calibri" panose="020F0502020204030204" pitchFamily="34" charset="0"/>
              </a:rPr>
              <a:t>©2023 </a:t>
            </a:r>
            <a:r>
              <a:rPr lang="fr-FR" sz="800" dirty="0" err="1">
                <a:solidFill>
                  <a:schemeClr val="bg1"/>
                </a:solidFill>
                <a:effectLst/>
                <a:latin typeface="Calibri" panose="020F0502020204030204" pitchFamily="34" charset="0"/>
                <a:ea typeface="Calibri" panose="020F0502020204030204" pitchFamily="34" charset="0"/>
              </a:rPr>
              <a:t>European</a:t>
            </a:r>
            <a:r>
              <a:rPr lang="fr-FR" sz="800" dirty="0">
                <a:solidFill>
                  <a:schemeClr val="bg1"/>
                </a:solidFill>
                <a:effectLst/>
                <a:latin typeface="Calibri" panose="020F0502020204030204" pitchFamily="34" charset="0"/>
                <a:ea typeface="Calibri" panose="020F0502020204030204" pitchFamily="34" charset="0"/>
              </a:rPr>
              <a:t> Society of Cardiology. </a:t>
            </a:r>
            <a:r>
              <a:rPr lang="en-US" sz="800" dirty="0">
                <a:solidFill>
                  <a:schemeClr val="bg1"/>
                </a:solidFill>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4024099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019AE709-EED1-BA3F-8C7B-634E79B81E5B}"/>
              </a:ext>
            </a:extLst>
          </p:cNvPr>
          <p:cNvGrpSpPr/>
          <p:nvPr/>
        </p:nvGrpSpPr>
        <p:grpSpPr>
          <a:xfrm>
            <a:off x="228600" y="361950"/>
            <a:ext cx="3657600" cy="4563626"/>
            <a:chOff x="228600" y="361950"/>
            <a:chExt cx="3657600" cy="4563626"/>
          </a:xfrm>
        </p:grpSpPr>
        <p:sp>
          <p:nvSpPr>
            <p:cNvPr id="6" name="TextBox 5">
              <a:extLst>
                <a:ext uri="{FF2B5EF4-FFF2-40B4-BE49-F238E27FC236}">
                  <a16:creationId xmlns:a16="http://schemas.microsoft.com/office/drawing/2014/main" id="{61637B5B-CCC9-A9ED-836D-3640E8CE5C27}"/>
                </a:ext>
              </a:extLst>
            </p:cNvPr>
            <p:cNvSpPr txBox="1"/>
            <p:nvPr/>
          </p:nvSpPr>
          <p:spPr>
            <a:xfrm>
              <a:off x="228600" y="361950"/>
              <a:ext cx="3657600" cy="276999"/>
            </a:xfrm>
            <a:prstGeom prst="rect">
              <a:avLst/>
            </a:prstGeom>
            <a:noFill/>
          </p:spPr>
          <p:txBody>
            <a:bodyPr wrap="square" rtlCol="0">
              <a:spAutoFit/>
            </a:bodyPr>
            <a:lstStyle/>
            <a:p>
              <a:pPr algn="ctr"/>
              <a:r>
                <a:rPr lang="en-GB" sz="1200" dirty="0">
                  <a:solidFill>
                    <a:srgbClr val="AA0000"/>
                  </a:solidFill>
                  <a:effectLst/>
                </a:rPr>
                <a:t>The ESC Strategic Plan </a:t>
              </a:r>
              <a:r>
                <a:rPr lang="en-GB" sz="1200" b="1" dirty="0">
                  <a:solidFill>
                    <a:srgbClr val="AA0000"/>
                  </a:solidFill>
                  <a:effectLst/>
                </a:rPr>
                <a:t>2023 – 2028</a:t>
              </a:r>
              <a:endParaRPr lang="en-GB" sz="1200" dirty="0">
                <a:solidFill>
                  <a:srgbClr val="AA0000"/>
                </a:solidFill>
                <a:effectLst/>
              </a:endParaRPr>
            </a:p>
          </p:txBody>
        </p:sp>
        <p:pic>
          <p:nvPicPr>
            <p:cNvPr id="8" name="Picture 7" descr="Diagram&#10;&#10;Description automatically generated">
              <a:extLst>
                <a:ext uri="{FF2B5EF4-FFF2-40B4-BE49-F238E27FC236}">
                  <a16:creationId xmlns:a16="http://schemas.microsoft.com/office/drawing/2014/main" id="{CF14C039-22B7-D6C4-9705-D8739F939658}"/>
                </a:ext>
              </a:extLst>
            </p:cNvPr>
            <p:cNvPicPr>
              <a:picLocks noChangeAspect="1"/>
            </p:cNvPicPr>
            <p:nvPr/>
          </p:nvPicPr>
          <p:blipFill>
            <a:blip r:embed="rId3"/>
            <a:stretch>
              <a:fillRect/>
            </a:stretch>
          </p:blipFill>
          <p:spPr>
            <a:xfrm>
              <a:off x="533400" y="742950"/>
              <a:ext cx="2819400" cy="4182626"/>
            </a:xfrm>
            <a:prstGeom prst="rect">
              <a:avLst/>
            </a:prstGeom>
          </p:spPr>
        </p:pic>
      </p:grpSp>
      <p:grpSp>
        <p:nvGrpSpPr>
          <p:cNvPr id="50" name="Group 49">
            <a:extLst>
              <a:ext uri="{FF2B5EF4-FFF2-40B4-BE49-F238E27FC236}">
                <a16:creationId xmlns:a16="http://schemas.microsoft.com/office/drawing/2014/main" id="{318E8E99-2466-0B3C-EC8F-625A0C1B077F}"/>
              </a:ext>
            </a:extLst>
          </p:cNvPr>
          <p:cNvGrpSpPr/>
          <p:nvPr/>
        </p:nvGrpSpPr>
        <p:grpSpPr>
          <a:xfrm>
            <a:off x="3253740" y="284057"/>
            <a:ext cx="5530042" cy="1908000"/>
            <a:chOff x="3253740" y="284057"/>
            <a:chExt cx="5530042" cy="1908000"/>
          </a:xfrm>
        </p:grpSpPr>
        <p:sp>
          <p:nvSpPr>
            <p:cNvPr id="9" name="Rounded Rectangle 8">
              <a:extLst>
                <a:ext uri="{FF2B5EF4-FFF2-40B4-BE49-F238E27FC236}">
                  <a16:creationId xmlns:a16="http://schemas.microsoft.com/office/drawing/2014/main" id="{5C055C22-5B26-13D6-E61B-BD3B4A0E49B8}"/>
                </a:ext>
              </a:extLst>
            </p:cNvPr>
            <p:cNvSpPr/>
            <p:nvPr/>
          </p:nvSpPr>
          <p:spPr>
            <a:xfrm>
              <a:off x="3886200" y="284057"/>
              <a:ext cx="4897582" cy="1908000"/>
            </a:xfrm>
            <a:prstGeom prst="roundRect">
              <a:avLst>
                <a:gd name="adj" fmla="val 7098"/>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14" name="Picture 13">
              <a:extLst>
                <a:ext uri="{FF2B5EF4-FFF2-40B4-BE49-F238E27FC236}">
                  <a16:creationId xmlns:a16="http://schemas.microsoft.com/office/drawing/2014/main" id="{A6E8FC43-BDE0-1B7C-AC39-42779D68424A}"/>
                </a:ext>
              </a:extLst>
            </p:cNvPr>
            <p:cNvPicPr>
              <a:picLocks noChangeAspect="1"/>
            </p:cNvPicPr>
            <p:nvPr/>
          </p:nvPicPr>
          <p:blipFill>
            <a:blip r:embed="rId4"/>
            <a:stretch>
              <a:fillRect/>
            </a:stretch>
          </p:blipFill>
          <p:spPr>
            <a:xfrm>
              <a:off x="4267200" y="435880"/>
              <a:ext cx="1287780" cy="121920"/>
            </a:xfrm>
            <a:prstGeom prst="rect">
              <a:avLst/>
            </a:prstGeom>
          </p:spPr>
        </p:pic>
        <p:sp>
          <p:nvSpPr>
            <p:cNvPr id="15" name="TextBox 14">
              <a:extLst>
                <a:ext uri="{FF2B5EF4-FFF2-40B4-BE49-F238E27FC236}">
                  <a16:creationId xmlns:a16="http://schemas.microsoft.com/office/drawing/2014/main" id="{1820047B-D74D-75E9-8884-5E714EE061A9}"/>
                </a:ext>
              </a:extLst>
            </p:cNvPr>
            <p:cNvSpPr txBox="1"/>
            <p:nvPr/>
          </p:nvSpPr>
          <p:spPr>
            <a:xfrm>
              <a:off x="4267200" y="612000"/>
              <a:ext cx="4440382" cy="1449115"/>
            </a:xfrm>
            <a:prstGeom prst="rect">
              <a:avLst/>
            </a:prstGeom>
            <a:noFill/>
          </p:spPr>
          <p:txBody>
            <a:bodyPr wrap="square" lIns="0" tIns="0" rIns="0" bIns="0" rtlCol="0">
              <a:spAutoFit/>
            </a:bodyPr>
            <a:lstStyle/>
            <a:p>
              <a:pPr>
                <a:lnSpc>
                  <a:spcPts val="820"/>
                </a:lnSpc>
                <a:spcAft>
                  <a:spcPts val="500"/>
                </a:spcAft>
              </a:pPr>
              <a:r>
                <a:rPr lang="en-GB" sz="700" b="1" dirty="0">
                  <a:solidFill>
                    <a:schemeClr val="tx1">
                      <a:lumMod val="65000"/>
                      <a:lumOff val="35000"/>
                    </a:schemeClr>
                  </a:solidFill>
                  <a:effectLst/>
                </a:rPr>
                <a:t>A Welcoming Society with Fair and Transparent Governance: </a:t>
              </a:r>
              <a:r>
                <a:rPr lang="en-GB" sz="700" dirty="0">
                  <a:solidFill>
                    <a:schemeClr val="tx1">
                      <a:lumMod val="65000"/>
                      <a:lumOff val="35000"/>
                    </a:schemeClr>
                  </a:solidFill>
                  <a:effectLst/>
                </a:rPr>
                <a:t>Nurture inclusivity, diversity and clear structures for collective decision-making</a:t>
              </a:r>
            </a:p>
            <a:p>
              <a:pPr>
                <a:lnSpc>
                  <a:spcPts val="820"/>
                </a:lnSpc>
                <a:spcAft>
                  <a:spcPts val="500"/>
                </a:spcAft>
              </a:pPr>
              <a:r>
                <a:rPr lang="en-GB" sz="700" b="1" dirty="0">
                  <a:solidFill>
                    <a:schemeClr val="tx1">
                      <a:lumMod val="65000"/>
                      <a:lumOff val="35000"/>
                    </a:schemeClr>
                  </a:solidFill>
                  <a:effectLst/>
                </a:rPr>
                <a:t>Trusted Knowledge Effectively Delivered: </a:t>
              </a:r>
              <a:r>
                <a:rPr lang="en-GB" sz="700" dirty="0">
                  <a:solidFill>
                    <a:schemeClr val="tx1">
                      <a:lumMod val="65000"/>
                      <a:lumOff val="35000"/>
                    </a:schemeClr>
                  </a:solidFill>
                  <a:effectLst/>
                </a:rPr>
                <a:t>Provision of robust and unbiased, validated information in creative formats via communication channels adapted to the needs and preferences of a global audience</a:t>
              </a:r>
            </a:p>
            <a:p>
              <a:pPr>
                <a:lnSpc>
                  <a:spcPts val="820"/>
                </a:lnSpc>
                <a:spcAft>
                  <a:spcPts val="500"/>
                </a:spcAft>
              </a:pPr>
              <a:r>
                <a:rPr lang="en-GB" sz="700" b="1" dirty="0">
                  <a:solidFill>
                    <a:schemeClr val="tx1">
                      <a:lumMod val="65000"/>
                      <a:lumOff val="35000"/>
                    </a:schemeClr>
                  </a:solidFill>
                  <a:effectLst/>
                </a:rPr>
                <a:t>A Membership Experience Rich in Rewards and Benefits: </a:t>
              </a:r>
              <a:r>
                <a:rPr lang="en-GB" sz="700" dirty="0">
                  <a:solidFill>
                    <a:schemeClr val="tx1">
                      <a:lumMod val="65000"/>
                      <a:lumOff val="35000"/>
                    </a:schemeClr>
                  </a:solidFill>
                  <a:effectLst/>
                </a:rPr>
                <a:t>Continue to build a strong community with valued year-round membership benefits for cardiovascular healthcare professionals in ESC National Cardiac Societies and across the world</a:t>
              </a:r>
            </a:p>
            <a:p>
              <a:pPr>
                <a:lnSpc>
                  <a:spcPts val="820"/>
                </a:lnSpc>
                <a:spcAft>
                  <a:spcPts val="500"/>
                </a:spcAft>
              </a:pPr>
              <a:r>
                <a:rPr lang="en-GB" sz="700" b="1" dirty="0">
                  <a:solidFill>
                    <a:schemeClr val="tx1">
                      <a:lumMod val="65000"/>
                      <a:lumOff val="35000"/>
                    </a:schemeClr>
                  </a:solidFill>
                  <a:effectLst/>
                </a:rPr>
                <a:t>A Focus on Person-Centred Healthcare: </a:t>
              </a:r>
              <a:r>
                <a:rPr lang="en-GB" sz="700" dirty="0">
                  <a:solidFill>
                    <a:schemeClr val="tx1">
                      <a:lumMod val="65000"/>
                      <a:lumOff val="35000"/>
                    </a:schemeClr>
                  </a:solidFill>
                  <a:effectLst/>
                </a:rPr>
                <a:t>Emphasise the patient perspective in research, training and education, as well as guidelines and scientific documents</a:t>
              </a:r>
            </a:p>
            <a:p>
              <a:pPr>
                <a:lnSpc>
                  <a:spcPts val="820"/>
                </a:lnSpc>
                <a:spcAft>
                  <a:spcPts val="500"/>
                </a:spcAft>
              </a:pPr>
              <a:r>
                <a:rPr lang="en-GB" sz="700" b="1" dirty="0">
                  <a:solidFill>
                    <a:schemeClr val="tx1">
                      <a:lumMod val="65000"/>
                      <a:lumOff val="35000"/>
                    </a:schemeClr>
                  </a:solidFill>
                  <a:effectLst/>
                </a:rPr>
                <a:t>High Quality Data and Research: </a:t>
              </a:r>
              <a:r>
                <a:rPr lang="en-GB" sz="700" dirty="0">
                  <a:solidFill>
                    <a:schemeClr val="tx1">
                      <a:lumMod val="65000"/>
                      <a:lumOff val="35000"/>
                    </a:schemeClr>
                  </a:solidFill>
                  <a:effectLst/>
                </a:rPr>
                <a:t>Support of collaborative research and active contributions to high quality data collection</a:t>
              </a:r>
            </a:p>
            <a:p>
              <a:pPr>
                <a:lnSpc>
                  <a:spcPts val="820"/>
                </a:lnSpc>
                <a:spcAft>
                  <a:spcPts val="500"/>
                </a:spcAft>
              </a:pPr>
              <a:r>
                <a:rPr lang="en-GB" sz="700" b="1" dirty="0">
                  <a:solidFill>
                    <a:schemeClr val="tx1">
                      <a:lumMod val="65000"/>
                      <a:lumOff val="35000"/>
                    </a:schemeClr>
                  </a:solidFill>
                  <a:effectLst/>
                </a:rPr>
                <a:t>Environmental Sustainability: </a:t>
              </a:r>
              <a:r>
                <a:rPr lang="en-GB" sz="700" dirty="0">
                  <a:solidFill>
                    <a:schemeClr val="tx1">
                      <a:lumMod val="65000"/>
                      <a:lumOff val="35000"/>
                    </a:schemeClr>
                  </a:solidFill>
                  <a:effectLst/>
                </a:rPr>
                <a:t>Mindfulness of the environmental footprint and active pursuit of environmental sustainability across all ESC activities</a:t>
              </a:r>
            </a:p>
          </p:txBody>
        </p:sp>
        <p:pic>
          <p:nvPicPr>
            <p:cNvPr id="21" name="Picture 20">
              <a:extLst>
                <a:ext uri="{FF2B5EF4-FFF2-40B4-BE49-F238E27FC236}">
                  <a16:creationId xmlns:a16="http://schemas.microsoft.com/office/drawing/2014/main" id="{02B693FF-CF0C-8B6A-1293-E098FF6313A4}"/>
                </a:ext>
              </a:extLst>
            </p:cNvPr>
            <p:cNvPicPr>
              <a:picLocks noChangeAspect="1"/>
            </p:cNvPicPr>
            <p:nvPr/>
          </p:nvPicPr>
          <p:blipFill>
            <a:blip r:embed="rId5"/>
            <a:stretch>
              <a:fillRect/>
            </a:stretch>
          </p:blipFill>
          <p:spPr>
            <a:xfrm>
              <a:off x="4038600" y="631117"/>
              <a:ext cx="171450" cy="171450"/>
            </a:xfrm>
            <a:prstGeom prst="rect">
              <a:avLst/>
            </a:prstGeom>
          </p:spPr>
        </p:pic>
        <p:pic>
          <p:nvPicPr>
            <p:cNvPr id="22" name="Picture 21">
              <a:extLst>
                <a:ext uri="{FF2B5EF4-FFF2-40B4-BE49-F238E27FC236}">
                  <a16:creationId xmlns:a16="http://schemas.microsoft.com/office/drawing/2014/main" id="{35890018-F0C9-C24C-D253-862ADD2C651B}"/>
                </a:ext>
              </a:extLst>
            </p:cNvPr>
            <p:cNvPicPr>
              <a:picLocks noChangeAspect="1"/>
            </p:cNvPicPr>
            <p:nvPr/>
          </p:nvPicPr>
          <p:blipFill>
            <a:blip r:embed="rId6"/>
            <a:stretch>
              <a:fillRect/>
            </a:stretch>
          </p:blipFill>
          <p:spPr>
            <a:xfrm>
              <a:off x="4038600" y="908647"/>
              <a:ext cx="171450" cy="171450"/>
            </a:xfrm>
            <a:prstGeom prst="rect">
              <a:avLst/>
            </a:prstGeom>
          </p:spPr>
        </p:pic>
        <p:pic>
          <p:nvPicPr>
            <p:cNvPr id="23" name="Picture 22">
              <a:extLst>
                <a:ext uri="{FF2B5EF4-FFF2-40B4-BE49-F238E27FC236}">
                  <a16:creationId xmlns:a16="http://schemas.microsoft.com/office/drawing/2014/main" id="{1225D378-3FEE-1B8D-6C15-FD57325E7152}"/>
                </a:ext>
              </a:extLst>
            </p:cNvPr>
            <p:cNvPicPr>
              <a:picLocks noChangeAspect="1"/>
            </p:cNvPicPr>
            <p:nvPr/>
          </p:nvPicPr>
          <p:blipFill>
            <a:blip r:embed="rId7"/>
            <a:stretch>
              <a:fillRect/>
            </a:stretch>
          </p:blipFill>
          <p:spPr>
            <a:xfrm>
              <a:off x="4038600" y="1165107"/>
              <a:ext cx="171450" cy="171450"/>
            </a:xfrm>
            <a:prstGeom prst="rect">
              <a:avLst/>
            </a:prstGeom>
          </p:spPr>
        </p:pic>
        <p:pic>
          <p:nvPicPr>
            <p:cNvPr id="24" name="Picture 23">
              <a:extLst>
                <a:ext uri="{FF2B5EF4-FFF2-40B4-BE49-F238E27FC236}">
                  <a16:creationId xmlns:a16="http://schemas.microsoft.com/office/drawing/2014/main" id="{0BEDC1DA-F946-6136-692D-E620812E4A09}"/>
                </a:ext>
              </a:extLst>
            </p:cNvPr>
            <p:cNvPicPr>
              <a:picLocks noChangeAspect="1"/>
            </p:cNvPicPr>
            <p:nvPr/>
          </p:nvPicPr>
          <p:blipFill>
            <a:blip r:embed="rId8"/>
            <a:stretch>
              <a:fillRect/>
            </a:stretch>
          </p:blipFill>
          <p:spPr>
            <a:xfrm>
              <a:off x="4038600" y="1421567"/>
              <a:ext cx="171450" cy="171450"/>
            </a:xfrm>
            <a:prstGeom prst="rect">
              <a:avLst/>
            </a:prstGeom>
          </p:spPr>
        </p:pic>
        <p:pic>
          <p:nvPicPr>
            <p:cNvPr id="25" name="Picture 24">
              <a:extLst>
                <a:ext uri="{FF2B5EF4-FFF2-40B4-BE49-F238E27FC236}">
                  <a16:creationId xmlns:a16="http://schemas.microsoft.com/office/drawing/2014/main" id="{59B446F0-3297-7670-D345-A9C74A9AABCA}"/>
                </a:ext>
              </a:extLst>
            </p:cNvPr>
            <p:cNvPicPr>
              <a:picLocks noChangeAspect="1"/>
            </p:cNvPicPr>
            <p:nvPr/>
          </p:nvPicPr>
          <p:blipFill>
            <a:blip r:embed="rId9"/>
            <a:stretch>
              <a:fillRect/>
            </a:stretch>
          </p:blipFill>
          <p:spPr>
            <a:xfrm>
              <a:off x="4038600" y="1641303"/>
              <a:ext cx="171450" cy="171450"/>
            </a:xfrm>
            <a:prstGeom prst="rect">
              <a:avLst/>
            </a:prstGeom>
          </p:spPr>
        </p:pic>
        <p:pic>
          <p:nvPicPr>
            <p:cNvPr id="26" name="Picture 25">
              <a:extLst>
                <a:ext uri="{FF2B5EF4-FFF2-40B4-BE49-F238E27FC236}">
                  <a16:creationId xmlns:a16="http://schemas.microsoft.com/office/drawing/2014/main" id="{DA93CCB7-4039-0234-6792-F349B10CB1D9}"/>
                </a:ext>
              </a:extLst>
            </p:cNvPr>
            <p:cNvPicPr>
              <a:picLocks noChangeAspect="1"/>
            </p:cNvPicPr>
            <p:nvPr/>
          </p:nvPicPr>
          <p:blipFill>
            <a:blip r:embed="rId10"/>
            <a:stretch>
              <a:fillRect/>
            </a:stretch>
          </p:blipFill>
          <p:spPr>
            <a:xfrm>
              <a:off x="4038600" y="1872141"/>
              <a:ext cx="171450" cy="171450"/>
            </a:xfrm>
            <a:prstGeom prst="rect">
              <a:avLst/>
            </a:prstGeom>
          </p:spPr>
        </p:pic>
        <p:grpSp>
          <p:nvGrpSpPr>
            <p:cNvPr id="36" name="Group 35">
              <a:extLst>
                <a:ext uri="{FF2B5EF4-FFF2-40B4-BE49-F238E27FC236}">
                  <a16:creationId xmlns:a16="http://schemas.microsoft.com/office/drawing/2014/main" id="{ADC91093-3A7A-ED20-001D-A9B68193B2EB}"/>
                </a:ext>
              </a:extLst>
            </p:cNvPr>
            <p:cNvGrpSpPr/>
            <p:nvPr/>
          </p:nvGrpSpPr>
          <p:grpSpPr>
            <a:xfrm>
              <a:off x="3253740" y="1641303"/>
              <a:ext cx="632460" cy="254039"/>
              <a:chOff x="3253740" y="1641303"/>
              <a:chExt cx="632460" cy="254039"/>
            </a:xfrm>
          </p:grpSpPr>
          <p:cxnSp>
            <p:nvCxnSpPr>
              <p:cNvPr id="29" name="Straight Connector 28">
                <a:extLst>
                  <a:ext uri="{FF2B5EF4-FFF2-40B4-BE49-F238E27FC236}">
                    <a16:creationId xmlns:a16="http://schemas.microsoft.com/office/drawing/2014/main" id="{D7F2878E-8337-A382-F8A1-05404D9E54F2}"/>
                  </a:ext>
                </a:extLst>
              </p:cNvPr>
              <p:cNvCxnSpPr>
                <a:cxnSpLocks/>
              </p:cNvCxnSpPr>
              <p:nvPr/>
            </p:nvCxnSpPr>
            <p:spPr>
              <a:xfrm flipH="1">
                <a:off x="3276600" y="1641303"/>
                <a:ext cx="6096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30C2B0D-FDD0-7D12-ADA2-B210C8E79262}"/>
                  </a:ext>
                </a:extLst>
              </p:cNvPr>
              <p:cNvCxnSpPr>
                <a:cxnSpLocks/>
              </p:cNvCxnSpPr>
              <p:nvPr/>
            </p:nvCxnSpPr>
            <p:spPr>
              <a:xfrm flipV="1">
                <a:off x="3276599" y="1641303"/>
                <a:ext cx="0" cy="227885"/>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B0ACA710-D6B4-A523-685D-31A8F3E04C01}"/>
                  </a:ext>
                </a:extLst>
              </p:cNvPr>
              <p:cNvSpPr/>
              <p:nvPr/>
            </p:nvSpPr>
            <p:spPr>
              <a:xfrm>
                <a:off x="3253740" y="1849623"/>
                <a:ext cx="45719" cy="45719"/>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51" name="Group 50">
            <a:extLst>
              <a:ext uri="{FF2B5EF4-FFF2-40B4-BE49-F238E27FC236}">
                <a16:creationId xmlns:a16="http://schemas.microsoft.com/office/drawing/2014/main" id="{2D720747-E7E5-1540-A5CF-EDB0EF2B589D}"/>
              </a:ext>
            </a:extLst>
          </p:cNvPr>
          <p:cNvGrpSpPr/>
          <p:nvPr/>
        </p:nvGrpSpPr>
        <p:grpSpPr>
          <a:xfrm>
            <a:off x="3253740" y="2234849"/>
            <a:ext cx="5530042" cy="1476000"/>
            <a:chOff x="3253740" y="2234849"/>
            <a:chExt cx="5530042" cy="1476000"/>
          </a:xfrm>
        </p:grpSpPr>
        <p:sp>
          <p:nvSpPr>
            <p:cNvPr id="13" name="Rounded Rectangle 12">
              <a:extLst>
                <a:ext uri="{FF2B5EF4-FFF2-40B4-BE49-F238E27FC236}">
                  <a16:creationId xmlns:a16="http://schemas.microsoft.com/office/drawing/2014/main" id="{DA974D9E-755C-C301-5A15-6A8BF460BAAC}"/>
                </a:ext>
              </a:extLst>
            </p:cNvPr>
            <p:cNvSpPr/>
            <p:nvPr/>
          </p:nvSpPr>
          <p:spPr>
            <a:xfrm>
              <a:off x="3886200" y="2234849"/>
              <a:ext cx="4897582" cy="1476000"/>
            </a:xfrm>
            <a:prstGeom prst="roundRect">
              <a:avLst>
                <a:gd name="adj" fmla="val 7098"/>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16" name="Picture 15">
              <a:extLst>
                <a:ext uri="{FF2B5EF4-FFF2-40B4-BE49-F238E27FC236}">
                  <a16:creationId xmlns:a16="http://schemas.microsoft.com/office/drawing/2014/main" id="{B1891482-739E-2B24-6069-23460C0E7312}"/>
                </a:ext>
              </a:extLst>
            </p:cNvPr>
            <p:cNvPicPr>
              <a:picLocks noChangeAspect="1"/>
            </p:cNvPicPr>
            <p:nvPr/>
          </p:nvPicPr>
          <p:blipFill>
            <a:blip r:embed="rId11"/>
            <a:stretch>
              <a:fillRect/>
            </a:stretch>
          </p:blipFill>
          <p:spPr>
            <a:xfrm>
              <a:off x="4267200" y="2346410"/>
              <a:ext cx="1173480" cy="99060"/>
            </a:xfrm>
            <a:prstGeom prst="rect">
              <a:avLst/>
            </a:prstGeom>
          </p:spPr>
        </p:pic>
        <p:sp>
          <p:nvSpPr>
            <p:cNvPr id="17" name="TextBox 16">
              <a:extLst>
                <a:ext uri="{FF2B5EF4-FFF2-40B4-BE49-F238E27FC236}">
                  <a16:creationId xmlns:a16="http://schemas.microsoft.com/office/drawing/2014/main" id="{3C1D8A13-4070-3FC2-8C79-18AE21179BD4}"/>
                </a:ext>
              </a:extLst>
            </p:cNvPr>
            <p:cNvSpPr txBox="1"/>
            <p:nvPr/>
          </p:nvSpPr>
          <p:spPr>
            <a:xfrm>
              <a:off x="4267200" y="2520000"/>
              <a:ext cx="4364182" cy="1059201"/>
            </a:xfrm>
            <a:prstGeom prst="rect">
              <a:avLst/>
            </a:prstGeom>
            <a:noFill/>
          </p:spPr>
          <p:txBody>
            <a:bodyPr wrap="square" lIns="0" tIns="0" rIns="0" bIns="0" rtlCol="0">
              <a:spAutoFit/>
            </a:bodyPr>
            <a:lstStyle/>
            <a:p>
              <a:pPr>
                <a:lnSpc>
                  <a:spcPts val="920"/>
                </a:lnSpc>
                <a:spcAft>
                  <a:spcPts val="400"/>
                </a:spcAft>
              </a:pPr>
              <a:r>
                <a:rPr lang="en-GB" sz="700" b="1" dirty="0">
                  <a:solidFill>
                    <a:schemeClr val="tx1">
                      <a:lumMod val="65000"/>
                      <a:lumOff val="35000"/>
                    </a:schemeClr>
                  </a:solidFill>
                  <a:effectLst/>
                </a:rPr>
                <a:t>Demographic Changes: </a:t>
              </a:r>
              <a:r>
                <a:rPr lang="en-GB" sz="700" dirty="0">
                  <a:solidFill>
                    <a:schemeClr val="tx1">
                      <a:lumMod val="65000"/>
                      <a:lumOff val="35000"/>
                    </a:schemeClr>
                  </a:solidFill>
                  <a:effectLst/>
                </a:rPr>
                <a:t>Ageing of the population and increased multimorbidity</a:t>
              </a:r>
              <a:endParaRPr lang="en-GB" sz="700" dirty="0">
                <a:solidFill>
                  <a:schemeClr val="tx1">
                    <a:lumMod val="65000"/>
                    <a:lumOff val="35000"/>
                  </a:schemeClr>
                </a:solidFill>
              </a:endParaRPr>
            </a:p>
            <a:p>
              <a:pPr>
                <a:lnSpc>
                  <a:spcPts val="920"/>
                </a:lnSpc>
                <a:spcAft>
                  <a:spcPts val="400"/>
                </a:spcAft>
              </a:pPr>
              <a:r>
                <a:rPr lang="en-GB" sz="700" b="1" dirty="0">
                  <a:solidFill>
                    <a:schemeClr val="tx1">
                      <a:lumMod val="65000"/>
                      <a:lumOff val="35000"/>
                    </a:schemeClr>
                  </a:solidFill>
                  <a:effectLst/>
                </a:rPr>
                <a:t>The Future of Cardiology: </a:t>
              </a:r>
              <a:r>
                <a:rPr lang="en-GB" sz="700" dirty="0">
                  <a:solidFill>
                    <a:schemeClr val="tx1">
                      <a:lumMod val="65000"/>
                      <a:lumOff val="35000"/>
                    </a:schemeClr>
                  </a:solidFill>
                  <a:effectLst/>
                </a:rPr>
                <a:t>Precision medicine through increasingly refined diagnostic and therapeutic options</a:t>
              </a:r>
            </a:p>
            <a:p>
              <a:pPr>
                <a:lnSpc>
                  <a:spcPts val="920"/>
                </a:lnSpc>
                <a:spcAft>
                  <a:spcPts val="400"/>
                </a:spcAft>
              </a:pPr>
              <a:r>
                <a:rPr lang="en-GB" sz="700" b="1" dirty="0">
                  <a:solidFill>
                    <a:schemeClr val="tx1">
                      <a:lumMod val="65000"/>
                      <a:lumOff val="35000"/>
                    </a:schemeClr>
                  </a:solidFill>
                  <a:effectLst/>
                </a:rPr>
                <a:t>The Cardiologist of the Future</a:t>
              </a:r>
              <a:r>
                <a:rPr lang="en-GB" sz="700" b="1" dirty="0">
                  <a:solidFill>
                    <a:schemeClr val="tx1">
                      <a:lumMod val="65000"/>
                      <a:lumOff val="35000"/>
                    </a:schemeClr>
                  </a:solidFill>
                </a:rPr>
                <a:t>: </a:t>
              </a:r>
              <a:r>
                <a:rPr lang="en-GB" sz="700" dirty="0">
                  <a:solidFill>
                    <a:schemeClr val="tx1">
                      <a:lumMod val="65000"/>
                      <a:lumOff val="35000"/>
                    </a:schemeClr>
                  </a:solidFill>
                  <a:effectLst/>
                </a:rPr>
                <a:t>Subspecialisation shapes the professional landscape in cardiovascular medicine</a:t>
              </a:r>
            </a:p>
            <a:p>
              <a:pPr>
                <a:lnSpc>
                  <a:spcPts val="920"/>
                </a:lnSpc>
                <a:spcAft>
                  <a:spcPts val="400"/>
                </a:spcAft>
              </a:pPr>
              <a:r>
                <a:rPr lang="en-GB" sz="700" b="1" dirty="0">
                  <a:solidFill>
                    <a:schemeClr val="tx1">
                      <a:lumMod val="65000"/>
                      <a:lumOff val="35000"/>
                    </a:schemeClr>
                  </a:solidFill>
                  <a:effectLst/>
                </a:rPr>
                <a:t>Digital Health</a:t>
              </a:r>
              <a:r>
                <a:rPr lang="en-GB" sz="700" b="1" dirty="0">
                  <a:solidFill>
                    <a:schemeClr val="tx1">
                      <a:lumMod val="65000"/>
                      <a:lumOff val="35000"/>
                    </a:schemeClr>
                  </a:solidFill>
                </a:rPr>
                <a:t>: </a:t>
              </a:r>
              <a:r>
                <a:rPr lang="en-GB" sz="700" dirty="0">
                  <a:solidFill>
                    <a:schemeClr val="tx1">
                      <a:lumMod val="65000"/>
                      <a:lumOff val="35000"/>
                    </a:schemeClr>
                  </a:solidFill>
                  <a:effectLst/>
                </a:rPr>
                <a:t>Digital tools, artificial intelligence and big data analytics play a prominent role in medicine and research</a:t>
              </a:r>
            </a:p>
            <a:p>
              <a:pPr>
                <a:lnSpc>
                  <a:spcPts val="920"/>
                </a:lnSpc>
                <a:spcAft>
                  <a:spcPts val="400"/>
                </a:spcAft>
              </a:pPr>
              <a:r>
                <a:rPr lang="en-GB" sz="700" b="1" dirty="0">
                  <a:solidFill>
                    <a:schemeClr val="tx1">
                      <a:lumMod val="65000"/>
                      <a:lumOff val="35000"/>
                    </a:schemeClr>
                  </a:solidFill>
                  <a:effectLst/>
                </a:rPr>
                <a:t>Emphasis on the Patient Perspective</a:t>
              </a:r>
              <a:r>
                <a:rPr lang="en-GB" sz="700" b="1" dirty="0">
                  <a:solidFill>
                    <a:schemeClr val="tx1">
                      <a:lumMod val="65000"/>
                      <a:lumOff val="35000"/>
                    </a:schemeClr>
                  </a:solidFill>
                </a:rPr>
                <a:t>: </a:t>
              </a:r>
              <a:r>
                <a:rPr lang="en-GB" sz="700" dirty="0">
                  <a:solidFill>
                    <a:schemeClr val="tx1">
                      <a:lumMod val="65000"/>
                      <a:lumOff val="35000"/>
                    </a:schemeClr>
                  </a:solidFill>
                  <a:effectLst/>
                </a:rPr>
                <a:t>The patient at the heart of all that we do</a:t>
              </a:r>
            </a:p>
            <a:p>
              <a:pPr>
                <a:lnSpc>
                  <a:spcPts val="920"/>
                </a:lnSpc>
                <a:spcAft>
                  <a:spcPts val="400"/>
                </a:spcAft>
              </a:pPr>
              <a:r>
                <a:rPr lang="en-GB" sz="700" b="1" dirty="0">
                  <a:solidFill>
                    <a:schemeClr val="tx1">
                      <a:lumMod val="65000"/>
                      <a:lumOff val="35000"/>
                    </a:schemeClr>
                  </a:solidFill>
                  <a:effectLst/>
                </a:rPr>
                <a:t>Societal Changes</a:t>
              </a:r>
              <a:r>
                <a:rPr lang="en-GB" sz="700" b="1" dirty="0">
                  <a:solidFill>
                    <a:schemeClr val="tx1">
                      <a:lumMod val="65000"/>
                      <a:lumOff val="35000"/>
                    </a:schemeClr>
                  </a:solidFill>
                </a:rPr>
                <a:t>: </a:t>
              </a:r>
              <a:r>
                <a:rPr lang="en-GB" sz="700" dirty="0">
                  <a:solidFill>
                    <a:schemeClr val="tx1">
                      <a:lumMod val="65000"/>
                      <a:lumOff val="35000"/>
                    </a:schemeClr>
                  </a:solidFill>
                  <a:effectLst/>
                </a:rPr>
                <a:t>Evolving priorities and values include climate change and environmental sustainability, diversity and inclusivity, but also ethical conduct and freedom from bias and undue influence</a:t>
              </a:r>
            </a:p>
          </p:txBody>
        </p:sp>
        <p:grpSp>
          <p:nvGrpSpPr>
            <p:cNvPr id="41" name="Group 40">
              <a:extLst>
                <a:ext uri="{FF2B5EF4-FFF2-40B4-BE49-F238E27FC236}">
                  <a16:creationId xmlns:a16="http://schemas.microsoft.com/office/drawing/2014/main" id="{4289BDE7-C99A-E216-8783-49550300621E}"/>
                </a:ext>
              </a:extLst>
            </p:cNvPr>
            <p:cNvGrpSpPr/>
            <p:nvPr/>
          </p:nvGrpSpPr>
          <p:grpSpPr>
            <a:xfrm>
              <a:off x="3253740" y="2930054"/>
              <a:ext cx="632460" cy="254039"/>
              <a:chOff x="3253740" y="1641303"/>
              <a:chExt cx="632460" cy="254039"/>
            </a:xfrm>
          </p:grpSpPr>
          <p:cxnSp>
            <p:nvCxnSpPr>
              <p:cNvPr id="42" name="Straight Connector 41">
                <a:extLst>
                  <a:ext uri="{FF2B5EF4-FFF2-40B4-BE49-F238E27FC236}">
                    <a16:creationId xmlns:a16="http://schemas.microsoft.com/office/drawing/2014/main" id="{29EE4861-E587-AE22-672D-43E07784E5A4}"/>
                  </a:ext>
                </a:extLst>
              </p:cNvPr>
              <p:cNvCxnSpPr>
                <a:cxnSpLocks/>
              </p:cNvCxnSpPr>
              <p:nvPr/>
            </p:nvCxnSpPr>
            <p:spPr>
              <a:xfrm flipH="1">
                <a:off x="3276600" y="1641303"/>
                <a:ext cx="6096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5E0CEE1-9360-A9C4-3C4A-7CC403DB79CC}"/>
                  </a:ext>
                </a:extLst>
              </p:cNvPr>
              <p:cNvCxnSpPr>
                <a:cxnSpLocks/>
              </p:cNvCxnSpPr>
              <p:nvPr/>
            </p:nvCxnSpPr>
            <p:spPr>
              <a:xfrm flipV="1">
                <a:off x="3276599" y="1641303"/>
                <a:ext cx="0" cy="227885"/>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734B20DC-9A29-716B-6EDC-7F41315DE028}"/>
                  </a:ext>
                </a:extLst>
              </p:cNvPr>
              <p:cNvSpPr/>
              <p:nvPr/>
            </p:nvSpPr>
            <p:spPr>
              <a:xfrm>
                <a:off x="3253740" y="1849623"/>
                <a:ext cx="45719" cy="45719"/>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52" name="Group 51">
            <a:extLst>
              <a:ext uri="{FF2B5EF4-FFF2-40B4-BE49-F238E27FC236}">
                <a16:creationId xmlns:a16="http://schemas.microsoft.com/office/drawing/2014/main" id="{110468CE-3404-4A4B-DF68-5DA0C7C8F2E4}"/>
              </a:ext>
            </a:extLst>
          </p:cNvPr>
          <p:cNvGrpSpPr/>
          <p:nvPr/>
        </p:nvGrpSpPr>
        <p:grpSpPr>
          <a:xfrm>
            <a:off x="3253740" y="3753640"/>
            <a:ext cx="5530042" cy="1116000"/>
            <a:chOff x="3253740" y="3753640"/>
            <a:chExt cx="5530042" cy="1116000"/>
          </a:xfrm>
        </p:grpSpPr>
        <p:sp>
          <p:nvSpPr>
            <p:cNvPr id="18" name="Rounded Rectangle 17">
              <a:extLst>
                <a:ext uri="{FF2B5EF4-FFF2-40B4-BE49-F238E27FC236}">
                  <a16:creationId xmlns:a16="http://schemas.microsoft.com/office/drawing/2014/main" id="{FDDF67CD-AD2C-D0BB-4C2A-21427EB93E4C}"/>
                </a:ext>
              </a:extLst>
            </p:cNvPr>
            <p:cNvSpPr/>
            <p:nvPr/>
          </p:nvSpPr>
          <p:spPr>
            <a:xfrm>
              <a:off x="3886200" y="3753640"/>
              <a:ext cx="4897582" cy="1116000"/>
            </a:xfrm>
            <a:prstGeom prst="roundRect">
              <a:avLst>
                <a:gd name="adj" fmla="val 7098"/>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pic>
          <p:nvPicPr>
            <p:cNvPr id="19" name="Picture 18">
              <a:extLst>
                <a:ext uri="{FF2B5EF4-FFF2-40B4-BE49-F238E27FC236}">
                  <a16:creationId xmlns:a16="http://schemas.microsoft.com/office/drawing/2014/main" id="{B0C33248-8F12-0C48-AED0-C04F4CC92EA6}"/>
                </a:ext>
              </a:extLst>
            </p:cNvPr>
            <p:cNvPicPr>
              <a:picLocks noChangeAspect="1"/>
            </p:cNvPicPr>
            <p:nvPr/>
          </p:nvPicPr>
          <p:blipFill>
            <a:blip r:embed="rId12"/>
            <a:stretch>
              <a:fillRect/>
            </a:stretch>
          </p:blipFill>
          <p:spPr>
            <a:xfrm>
              <a:off x="4267200" y="3896940"/>
              <a:ext cx="739140" cy="99060"/>
            </a:xfrm>
            <a:prstGeom prst="rect">
              <a:avLst/>
            </a:prstGeom>
          </p:spPr>
        </p:pic>
        <p:sp>
          <p:nvSpPr>
            <p:cNvPr id="20" name="TextBox 19">
              <a:extLst>
                <a:ext uri="{FF2B5EF4-FFF2-40B4-BE49-F238E27FC236}">
                  <a16:creationId xmlns:a16="http://schemas.microsoft.com/office/drawing/2014/main" id="{41E6F50A-EFF5-4B10-DC91-F58ED4C506CE}"/>
                </a:ext>
              </a:extLst>
            </p:cNvPr>
            <p:cNvSpPr txBox="1"/>
            <p:nvPr/>
          </p:nvSpPr>
          <p:spPr>
            <a:xfrm>
              <a:off x="4267200" y="4062102"/>
              <a:ext cx="4364182" cy="687304"/>
            </a:xfrm>
            <a:prstGeom prst="rect">
              <a:avLst/>
            </a:prstGeom>
            <a:noFill/>
          </p:spPr>
          <p:txBody>
            <a:bodyPr wrap="square" lIns="0" tIns="0" rIns="0" bIns="0" rtlCol="0">
              <a:spAutoFit/>
            </a:bodyPr>
            <a:lstStyle/>
            <a:p>
              <a:pPr>
                <a:lnSpc>
                  <a:spcPts val="940"/>
                </a:lnSpc>
                <a:spcAft>
                  <a:spcPts val="300"/>
                </a:spcAft>
              </a:pPr>
              <a:r>
                <a:rPr lang="en-GB" sz="700" b="1" dirty="0">
                  <a:solidFill>
                    <a:schemeClr val="tx1">
                      <a:lumMod val="65000"/>
                      <a:lumOff val="35000"/>
                    </a:schemeClr>
                  </a:solidFill>
                  <a:effectLst/>
                </a:rPr>
                <a:t>Integrity</a:t>
              </a:r>
              <a:r>
                <a:rPr lang="en-GB" sz="700" b="1" dirty="0">
                  <a:solidFill>
                    <a:schemeClr val="tx1">
                      <a:lumMod val="65000"/>
                      <a:lumOff val="35000"/>
                    </a:schemeClr>
                  </a:solidFill>
                </a:rPr>
                <a:t>: </a:t>
              </a:r>
              <a:r>
                <a:rPr lang="en-GB" sz="700" dirty="0">
                  <a:solidFill>
                    <a:schemeClr val="tx1">
                      <a:lumMod val="65000"/>
                      <a:lumOff val="35000"/>
                    </a:schemeClr>
                  </a:solidFill>
                  <a:effectLst/>
                </a:rPr>
                <a:t>Trustworthiness, transparency and adherence to strong principles</a:t>
              </a:r>
            </a:p>
            <a:p>
              <a:pPr>
                <a:lnSpc>
                  <a:spcPts val="940"/>
                </a:lnSpc>
                <a:spcAft>
                  <a:spcPts val="300"/>
                </a:spcAft>
              </a:pPr>
              <a:r>
                <a:rPr lang="en-GB" sz="700" b="1" dirty="0">
                  <a:solidFill>
                    <a:schemeClr val="tx1">
                      <a:lumMod val="65000"/>
                      <a:lumOff val="35000"/>
                    </a:schemeClr>
                  </a:solidFill>
                  <a:effectLst/>
                </a:rPr>
                <a:t>Inclusivity, Respect and Empathy</a:t>
              </a:r>
              <a:r>
                <a:rPr lang="en-GB" sz="700" b="1" dirty="0">
                  <a:solidFill>
                    <a:schemeClr val="tx1">
                      <a:lumMod val="65000"/>
                      <a:lumOff val="35000"/>
                    </a:schemeClr>
                  </a:solidFill>
                </a:rPr>
                <a:t>: </a:t>
              </a:r>
              <a:r>
                <a:rPr lang="en-GB" sz="700" dirty="0">
                  <a:solidFill>
                    <a:schemeClr val="tx1">
                      <a:lumMod val="65000"/>
                      <a:lumOff val="35000"/>
                    </a:schemeClr>
                  </a:solidFill>
                  <a:effectLst/>
                </a:rPr>
                <a:t>Integration of all stakeholders in cardiovascular medicine, in a community that is open and diverse</a:t>
              </a:r>
            </a:p>
            <a:p>
              <a:pPr>
                <a:lnSpc>
                  <a:spcPts val="940"/>
                </a:lnSpc>
                <a:spcAft>
                  <a:spcPts val="300"/>
                </a:spcAft>
              </a:pPr>
              <a:r>
                <a:rPr lang="en-GB" sz="700" b="1" dirty="0">
                  <a:solidFill>
                    <a:schemeClr val="tx1">
                      <a:lumMod val="65000"/>
                      <a:lumOff val="35000"/>
                    </a:schemeClr>
                  </a:solidFill>
                  <a:effectLst/>
                </a:rPr>
                <a:t>Innovation, Agility and Creativity</a:t>
              </a:r>
              <a:r>
                <a:rPr lang="en-GB" sz="700" b="1" dirty="0">
                  <a:solidFill>
                    <a:schemeClr val="tx1">
                      <a:lumMod val="65000"/>
                      <a:lumOff val="35000"/>
                    </a:schemeClr>
                  </a:solidFill>
                </a:rPr>
                <a:t>: </a:t>
              </a:r>
              <a:r>
                <a:rPr lang="en-GB" sz="700" dirty="0">
                  <a:solidFill>
                    <a:schemeClr val="tx1">
                      <a:lumMod val="65000"/>
                      <a:lumOff val="35000"/>
                    </a:schemeClr>
                  </a:solidFill>
                  <a:effectLst/>
                </a:rPr>
                <a:t>Inspired adaptation to emerging needs and evolving trends; ready to experiment</a:t>
              </a:r>
            </a:p>
            <a:p>
              <a:pPr>
                <a:lnSpc>
                  <a:spcPts val="940"/>
                </a:lnSpc>
                <a:spcAft>
                  <a:spcPts val="300"/>
                </a:spcAft>
              </a:pPr>
              <a:r>
                <a:rPr lang="en-GB" sz="700" b="1" dirty="0">
                  <a:solidFill>
                    <a:schemeClr val="tx1">
                      <a:lumMod val="65000"/>
                      <a:lumOff val="35000"/>
                    </a:schemeClr>
                  </a:solidFill>
                  <a:effectLst/>
                </a:rPr>
                <a:t>The Pursuit of Excellence</a:t>
              </a:r>
              <a:r>
                <a:rPr lang="en-GB" sz="700" b="1" dirty="0">
                  <a:solidFill>
                    <a:schemeClr val="tx1">
                      <a:lumMod val="65000"/>
                      <a:lumOff val="35000"/>
                    </a:schemeClr>
                  </a:solidFill>
                </a:rPr>
                <a:t>: </a:t>
              </a:r>
              <a:r>
                <a:rPr lang="en-GB" sz="700" dirty="0">
                  <a:solidFill>
                    <a:schemeClr val="tx1">
                      <a:lumMod val="65000"/>
                      <a:lumOff val="35000"/>
                    </a:schemeClr>
                  </a:solidFill>
                  <a:effectLst/>
                </a:rPr>
                <a:t>Focus on expert performance, our mission, our patients</a:t>
              </a:r>
            </a:p>
          </p:txBody>
        </p:sp>
        <p:grpSp>
          <p:nvGrpSpPr>
            <p:cNvPr id="45" name="Group 44">
              <a:extLst>
                <a:ext uri="{FF2B5EF4-FFF2-40B4-BE49-F238E27FC236}">
                  <a16:creationId xmlns:a16="http://schemas.microsoft.com/office/drawing/2014/main" id="{9D29DE42-FABE-0D18-0B95-740D168E625A}"/>
                </a:ext>
              </a:extLst>
            </p:cNvPr>
            <p:cNvGrpSpPr/>
            <p:nvPr/>
          </p:nvGrpSpPr>
          <p:grpSpPr>
            <a:xfrm>
              <a:off x="3253740" y="4310860"/>
              <a:ext cx="632460" cy="254039"/>
              <a:chOff x="3253740" y="1641303"/>
              <a:chExt cx="632460" cy="254039"/>
            </a:xfrm>
          </p:grpSpPr>
          <p:cxnSp>
            <p:nvCxnSpPr>
              <p:cNvPr id="46" name="Straight Connector 45">
                <a:extLst>
                  <a:ext uri="{FF2B5EF4-FFF2-40B4-BE49-F238E27FC236}">
                    <a16:creationId xmlns:a16="http://schemas.microsoft.com/office/drawing/2014/main" id="{1F05B84E-7520-8A36-5EEB-5679A7F09440}"/>
                  </a:ext>
                </a:extLst>
              </p:cNvPr>
              <p:cNvCxnSpPr>
                <a:cxnSpLocks/>
              </p:cNvCxnSpPr>
              <p:nvPr/>
            </p:nvCxnSpPr>
            <p:spPr>
              <a:xfrm flipH="1">
                <a:off x="3276600" y="1641303"/>
                <a:ext cx="6096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541357D-9B67-DEED-14A8-A7F8DF7C0B48}"/>
                  </a:ext>
                </a:extLst>
              </p:cNvPr>
              <p:cNvCxnSpPr>
                <a:cxnSpLocks/>
              </p:cNvCxnSpPr>
              <p:nvPr/>
            </p:nvCxnSpPr>
            <p:spPr>
              <a:xfrm flipV="1">
                <a:off x="3276599" y="1641303"/>
                <a:ext cx="0" cy="227885"/>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8" name="Oval 47">
                <a:extLst>
                  <a:ext uri="{FF2B5EF4-FFF2-40B4-BE49-F238E27FC236}">
                    <a16:creationId xmlns:a16="http://schemas.microsoft.com/office/drawing/2014/main" id="{688046BF-279A-C102-C283-B8545B41D4C1}"/>
                  </a:ext>
                </a:extLst>
              </p:cNvPr>
              <p:cNvSpPr/>
              <p:nvPr/>
            </p:nvSpPr>
            <p:spPr>
              <a:xfrm>
                <a:off x="3253740" y="1849623"/>
                <a:ext cx="45719" cy="45719"/>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sp>
        <p:nvSpPr>
          <p:cNvPr id="2" name="TextBox 1">
            <a:extLst>
              <a:ext uri="{FF2B5EF4-FFF2-40B4-BE49-F238E27FC236}">
                <a16:creationId xmlns:a16="http://schemas.microsoft.com/office/drawing/2014/main" id="{529D43F0-130C-CB3A-D388-72DC41C5BE65}"/>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914568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5E633EF8-228B-E8DC-9D89-3926141C02AC}"/>
              </a:ext>
            </a:extLst>
          </p:cNvPr>
          <p:cNvPicPr>
            <a:picLocks noChangeAspect="1"/>
          </p:cNvPicPr>
          <p:nvPr/>
        </p:nvPicPr>
        <p:blipFill>
          <a:blip r:embed="rId3"/>
          <a:srcRect/>
          <a:stretch/>
        </p:blipFill>
        <p:spPr>
          <a:xfrm>
            <a:off x="4088702" y="1191600"/>
            <a:ext cx="4644777" cy="3642483"/>
          </a:xfrm>
          <a:prstGeom prst="rect">
            <a:avLst/>
          </a:prstGeom>
        </p:spPr>
      </p:pic>
      <p:sp>
        <p:nvSpPr>
          <p:cNvPr id="4" name="Text Placeholder 3">
            <a:extLst>
              <a:ext uri="{FF2B5EF4-FFF2-40B4-BE49-F238E27FC236}">
                <a16:creationId xmlns:a16="http://schemas.microsoft.com/office/drawing/2014/main" id="{86BF3D55-BEF3-D5F6-F9DA-2C97E751E46D}"/>
              </a:ext>
            </a:extLst>
          </p:cNvPr>
          <p:cNvSpPr>
            <a:spLocks noGrp="1"/>
          </p:cNvSpPr>
          <p:nvPr>
            <p:ph type="body" sz="quarter" idx="10"/>
          </p:nvPr>
        </p:nvSpPr>
        <p:spPr>
          <a:xfrm>
            <a:off x="540000" y="432000"/>
            <a:ext cx="7631757" cy="339520"/>
          </a:xfrm>
          <a:prstGeom prst="rect">
            <a:avLst/>
          </a:prstGeom>
        </p:spPr>
        <p:txBody>
          <a:bodyPr wrap="none" lIns="0" tIns="0" rIns="0" bIns="0"/>
          <a:lstStyle/>
          <a:p>
            <a:pPr marL="0" indent="0">
              <a:buNone/>
            </a:pPr>
            <a:r>
              <a:rPr lang="en-US" sz="2600" dirty="0">
                <a:solidFill>
                  <a:srgbClr val="AE1022"/>
                </a:solidFill>
              </a:rPr>
              <a:t>Future Scenarios</a:t>
            </a:r>
            <a:endParaRPr lang="en-GB" sz="2600" dirty="0">
              <a:solidFill>
                <a:srgbClr val="AE1022"/>
              </a:solidFill>
            </a:endParaRPr>
          </a:p>
        </p:txBody>
      </p:sp>
      <p:grpSp>
        <p:nvGrpSpPr>
          <p:cNvPr id="29" name="Group 28">
            <a:extLst>
              <a:ext uri="{FF2B5EF4-FFF2-40B4-BE49-F238E27FC236}">
                <a16:creationId xmlns:a16="http://schemas.microsoft.com/office/drawing/2014/main" id="{5A5E99DE-88C3-7C6E-F8AF-6670B03AB30A}"/>
              </a:ext>
            </a:extLst>
          </p:cNvPr>
          <p:cNvGrpSpPr>
            <a:grpSpLocks/>
          </p:cNvGrpSpPr>
          <p:nvPr/>
        </p:nvGrpSpPr>
        <p:grpSpPr bwMode="auto">
          <a:xfrm>
            <a:off x="540000" y="771525"/>
            <a:ext cx="8053932" cy="71438"/>
            <a:chOff x="-1758914" y="723563"/>
            <a:chExt cx="8055149" cy="72000"/>
          </a:xfrm>
        </p:grpSpPr>
        <p:cxnSp>
          <p:nvCxnSpPr>
            <p:cNvPr id="30" name="Connecteur droit 3">
              <a:extLst>
                <a:ext uri="{FF2B5EF4-FFF2-40B4-BE49-F238E27FC236}">
                  <a16:creationId xmlns:a16="http://schemas.microsoft.com/office/drawing/2014/main" id="{EFB6014B-C416-9B2A-D488-2E22BA635E5A}"/>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FA2DF2A7-F5BF-B92B-DA0F-C2372FF795A3}"/>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sp>
        <p:nvSpPr>
          <p:cNvPr id="32" name="TextBox 31">
            <a:extLst>
              <a:ext uri="{FF2B5EF4-FFF2-40B4-BE49-F238E27FC236}">
                <a16:creationId xmlns:a16="http://schemas.microsoft.com/office/drawing/2014/main" id="{829252FF-DAF4-C753-15A5-E6B47D1ACDD4}"/>
              </a:ext>
            </a:extLst>
          </p:cNvPr>
          <p:cNvSpPr txBox="1"/>
          <p:nvPr/>
        </p:nvSpPr>
        <p:spPr>
          <a:xfrm>
            <a:off x="559455" y="1048342"/>
            <a:ext cx="3117600" cy="1428596"/>
          </a:xfrm>
          <a:prstGeom prst="rect">
            <a:avLst/>
          </a:prstGeom>
          <a:noFill/>
        </p:spPr>
        <p:txBody>
          <a:bodyPr wrap="square" lIns="0" tIns="0" rIns="0" bIns="0" rtlCol="0">
            <a:spAutoFit/>
          </a:bodyPr>
          <a:lstStyle/>
          <a:p>
            <a:pPr algn="just" defTabSz="360000">
              <a:lnSpc>
                <a:spcPts val="1400"/>
              </a:lnSpc>
              <a:buClr>
                <a:srgbClr val="C00000"/>
              </a:buClr>
            </a:pPr>
            <a:r>
              <a:rPr lang="en-US" sz="1100" u="none" strike="noStrike" spc="-10" dirty="0">
                <a:solidFill>
                  <a:srgbClr val="57585A"/>
                </a:solidFill>
                <a:cs typeface="Calibri Light" panose="020F0302020204030204" pitchFamily="34" charset="0"/>
              </a:rPr>
              <a:t>A strategic roadmap requires the identification of future developments and trends that will influence the </a:t>
            </a:r>
            <a:r>
              <a:rPr lang="en-US" sz="1100" u="none" strike="noStrike" spc="-10" dirty="0" err="1">
                <a:solidFill>
                  <a:srgbClr val="57585A"/>
                </a:solidFill>
                <a:cs typeface="Calibri Light" panose="020F0302020204030204" pitchFamily="34" charset="0"/>
              </a:rPr>
              <a:t>organisation</a:t>
            </a:r>
            <a:r>
              <a:rPr lang="en-US" sz="1100" u="none" strike="noStrike" spc="-10" dirty="0">
                <a:solidFill>
                  <a:srgbClr val="57585A"/>
                </a:solidFill>
                <a:cs typeface="Calibri Light" panose="020F0302020204030204" pitchFamily="34" charset="0"/>
              </a:rPr>
              <a:t> and the environment in which it operates. For the ESC, such trends include those immediately linked to heart disease, cardiovascular science, and the practice of cardiology but also medicine and the provision of healthcare in general, as well as general aspects of life and society.</a:t>
            </a:r>
          </a:p>
        </p:txBody>
      </p:sp>
      <p:grpSp>
        <p:nvGrpSpPr>
          <p:cNvPr id="5" name="Group 4">
            <a:extLst>
              <a:ext uri="{FF2B5EF4-FFF2-40B4-BE49-F238E27FC236}">
                <a16:creationId xmlns:a16="http://schemas.microsoft.com/office/drawing/2014/main" id="{6173D747-FAF1-84F2-A072-A78DB279C7DB}"/>
              </a:ext>
            </a:extLst>
          </p:cNvPr>
          <p:cNvGrpSpPr/>
          <p:nvPr/>
        </p:nvGrpSpPr>
        <p:grpSpPr>
          <a:xfrm>
            <a:off x="559454" y="2666562"/>
            <a:ext cx="3021946" cy="819588"/>
            <a:chOff x="559454" y="2666562"/>
            <a:chExt cx="3021946" cy="819588"/>
          </a:xfrm>
        </p:grpSpPr>
        <p:sp>
          <p:nvSpPr>
            <p:cNvPr id="6" name="TextBox 5">
              <a:extLst>
                <a:ext uri="{FF2B5EF4-FFF2-40B4-BE49-F238E27FC236}">
                  <a16:creationId xmlns:a16="http://schemas.microsoft.com/office/drawing/2014/main" id="{C50F0D1E-5CF3-7E82-D6AF-83A6F35D1F88}"/>
                </a:ext>
              </a:extLst>
            </p:cNvPr>
            <p:cNvSpPr txBox="1"/>
            <p:nvPr/>
          </p:nvSpPr>
          <p:spPr>
            <a:xfrm>
              <a:off x="559454" y="2666562"/>
              <a:ext cx="3021946" cy="738664"/>
            </a:xfrm>
            <a:prstGeom prst="rect">
              <a:avLst/>
            </a:prstGeom>
            <a:noFill/>
          </p:spPr>
          <p:txBody>
            <a:bodyPr wrap="square" lIns="0" tIns="0" rIns="0" bIns="0">
              <a:spAutoFit/>
            </a:bodyPr>
            <a:lstStyle/>
            <a:p>
              <a:r>
                <a:rPr lang="en-US" sz="1200" u="none" strike="noStrike" baseline="0" dirty="0">
                  <a:solidFill>
                    <a:srgbClr val="AE1022"/>
                  </a:solidFill>
                  <a:latin typeface="Calibri Light" panose="020F0302020204030204" pitchFamily="34" charset="0"/>
                  <a:cs typeface="Calibri Light" panose="020F0302020204030204" pitchFamily="34" charset="0"/>
                </a:rPr>
                <a:t>Based on the identification and ranking of future developments, scenarios were developed that describe their specific influence on our </a:t>
              </a:r>
              <a:r>
                <a:rPr lang="en-US" sz="1200" u="none" strike="noStrike" baseline="0" dirty="0" err="1">
                  <a:solidFill>
                    <a:srgbClr val="AE1022"/>
                  </a:solidFill>
                  <a:latin typeface="Calibri Light" panose="020F0302020204030204" pitchFamily="34" charset="0"/>
                  <a:cs typeface="Calibri Light" panose="020F0302020204030204" pitchFamily="34" charset="0"/>
                </a:rPr>
                <a:t>organisation</a:t>
              </a:r>
              <a:r>
                <a:rPr lang="en-US" sz="1200" u="none" strike="noStrike" baseline="0" dirty="0">
                  <a:solidFill>
                    <a:srgbClr val="AE1022"/>
                  </a:solidFill>
                  <a:latin typeface="Calibri Light" panose="020F0302020204030204" pitchFamily="34" charset="0"/>
                  <a:cs typeface="Calibri Light" panose="020F0302020204030204" pitchFamily="34" charset="0"/>
                </a:rPr>
                <a:t>. </a:t>
              </a:r>
              <a:endParaRPr lang="en-US" sz="1200" dirty="0">
                <a:solidFill>
                  <a:srgbClr val="AE1022"/>
                </a:solidFill>
                <a:latin typeface="Calibri Light" panose="020F0302020204030204" pitchFamily="34" charset="0"/>
                <a:cs typeface="Calibri Light" panose="020F0302020204030204" pitchFamily="34" charset="0"/>
              </a:endParaRPr>
            </a:p>
          </p:txBody>
        </p:sp>
        <p:cxnSp>
          <p:nvCxnSpPr>
            <p:cNvPr id="8" name="Straight Connector 7">
              <a:extLst>
                <a:ext uri="{FF2B5EF4-FFF2-40B4-BE49-F238E27FC236}">
                  <a16:creationId xmlns:a16="http://schemas.microsoft.com/office/drawing/2014/main" id="{3B5A1195-CBBD-1477-FED7-8FD69500E7FE}"/>
                </a:ext>
              </a:extLst>
            </p:cNvPr>
            <p:cNvCxnSpPr>
              <a:cxnSpLocks/>
            </p:cNvCxnSpPr>
            <p:nvPr/>
          </p:nvCxnSpPr>
          <p:spPr>
            <a:xfrm>
              <a:off x="559454" y="3486150"/>
              <a:ext cx="3021946" cy="0"/>
            </a:xfrm>
            <a:prstGeom prst="line">
              <a:avLst/>
            </a:prstGeom>
            <a:ln w="6350">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95A032C1-1EA2-BBB9-ECB2-63D8FA152E14}"/>
              </a:ext>
            </a:extLst>
          </p:cNvPr>
          <p:cNvGrpSpPr/>
          <p:nvPr/>
        </p:nvGrpSpPr>
        <p:grpSpPr>
          <a:xfrm>
            <a:off x="540000" y="3599783"/>
            <a:ext cx="3041400" cy="818662"/>
            <a:chOff x="540000" y="3599783"/>
            <a:chExt cx="3041400" cy="818662"/>
          </a:xfrm>
        </p:grpSpPr>
        <p:cxnSp>
          <p:nvCxnSpPr>
            <p:cNvPr id="9" name="Straight Connector 8">
              <a:extLst>
                <a:ext uri="{FF2B5EF4-FFF2-40B4-BE49-F238E27FC236}">
                  <a16:creationId xmlns:a16="http://schemas.microsoft.com/office/drawing/2014/main" id="{7837F4C1-03AC-C65F-0C1D-565DA3036DED}"/>
                </a:ext>
              </a:extLst>
            </p:cNvPr>
            <p:cNvCxnSpPr/>
            <p:nvPr/>
          </p:nvCxnSpPr>
          <p:spPr>
            <a:xfrm>
              <a:off x="559454" y="4418445"/>
              <a:ext cx="3021946" cy="0"/>
            </a:xfrm>
            <a:prstGeom prst="line">
              <a:avLst/>
            </a:prstGeom>
            <a:ln w="6350">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3F134E8-3013-A35F-1A52-F844646F9D0B}"/>
                </a:ext>
              </a:extLst>
            </p:cNvPr>
            <p:cNvSpPr txBox="1"/>
            <p:nvPr/>
          </p:nvSpPr>
          <p:spPr>
            <a:xfrm>
              <a:off x="540000" y="3599783"/>
              <a:ext cx="3021946" cy="738664"/>
            </a:xfrm>
            <a:prstGeom prst="rect">
              <a:avLst/>
            </a:prstGeom>
            <a:noFill/>
          </p:spPr>
          <p:txBody>
            <a:bodyPr wrap="square" lIns="0" tIns="0" rIns="0" bIns="0">
              <a:spAutoFit/>
            </a:bodyPr>
            <a:lstStyle/>
            <a:p>
              <a:r>
                <a:rPr lang="en-US" sz="1200" u="none" strike="noStrike" baseline="0" dirty="0">
                  <a:solidFill>
                    <a:srgbClr val="AE1022"/>
                  </a:solidFill>
                  <a:latin typeface="Calibri Light" panose="020F0302020204030204" pitchFamily="34" charset="0"/>
                  <a:cs typeface="Calibri Light" panose="020F0302020204030204" pitchFamily="34" charset="0"/>
                </a:rPr>
                <a:t>These scenarios suggest actions to proactively address difficulties the ESC may face but they also identify opportunities that will enhance </a:t>
              </a:r>
              <a:br>
                <a:rPr lang="en-US" sz="1200" u="none" strike="noStrike" baseline="0" dirty="0">
                  <a:solidFill>
                    <a:srgbClr val="AE1022"/>
                  </a:solidFill>
                  <a:latin typeface="Calibri Light" panose="020F0302020204030204" pitchFamily="34" charset="0"/>
                  <a:cs typeface="Calibri Light" panose="020F0302020204030204" pitchFamily="34" charset="0"/>
                </a:rPr>
              </a:br>
              <a:r>
                <a:rPr lang="en-US" sz="1200" u="none" strike="noStrike" baseline="0" dirty="0">
                  <a:solidFill>
                    <a:srgbClr val="AE1022"/>
                  </a:solidFill>
                  <a:latin typeface="Calibri Light" panose="020F0302020204030204" pitchFamily="34" charset="0"/>
                  <a:cs typeface="Calibri Light" panose="020F0302020204030204" pitchFamily="34" charset="0"/>
                </a:rPr>
                <a:t>our ability to fulfil our mission. </a:t>
              </a:r>
              <a:endParaRPr lang="en-US" sz="1200" dirty="0">
                <a:solidFill>
                  <a:srgbClr val="AE1022"/>
                </a:solidFill>
                <a:latin typeface="Calibri Light" panose="020F0302020204030204" pitchFamily="34" charset="0"/>
                <a:cs typeface="Calibri Light" panose="020F0302020204030204" pitchFamily="34" charset="0"/>
              </a:endParaRPr>
            </a:p>
          </p:txBody>
        </p:sp>
      </p:grpSp>
      <p:sp>
        <p:nvSpPr>
          <p:cNvPr id="2" name="TextBox 1">
            <a:extLst>
              <a:ext uri="{FF2B5EF4-FFF2-40B4-BE49-F238E27FC236}">
                <a16:creationId xmlns:a16="http://schemas.microsoft.com/office/drawing/2014/main" id="{B2679806-2EBA-6D06-B7A7-98B6AE5D5DAB}"/>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476454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3">
            <a:extLst>
              <a:ext uri="{FF2B5EF4-FFF2-40B4-BE49-F238E27FC236}">
                <a16:creationId xmlns:a16="http://schemas.microsoft.com/office/drawing/2014/main" id="{8CBF7A1C-7634-1654-9D8E-B10066EF3291}"/>
              </a:ext>
            </a:extLst>
          </p:cNvPr>
          <p:cNvSpPr txBox="1">
            <a:spLocks/>
          </p:cNvSpPr>
          <p:nvPr/>
        </p:nvSpPr>
        <p:spPr>
          <a:xfrm>
            <a:off x="507362" y="954877"/>
            <a:ext cx="1034800" cy="339520"/>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1600" dirty="0">
              <a:solidFill>
                <a:srgbClr val="AE1022"/>
              </a:solidFill>
              <a:latin typeface="+mn-lt"/>
            </a:endParaRPr>
          </a:p>
        </p:txBody>
      </p:sp>
      <p:sp>
        <p:nvSpPr>
          <p:cNvPr id="6" name="TextBox 5">
            <a:extLst>
              <a:ext uri="{FF2B5EF4-FFF2-40B4-BE49-F238E27FC236}">
                <a16:creationId xmlns:a16="http://schemas.microsoft.com/office/drawing/2014/main" id="{91B82BB1-8C1D-C578-2CEA-AA9B102C6230}"/>
              </a:ext>
            </a:extLst>
          </p:cNvPr>
          <p:cNvSpPr txBox="1"/>
          <p:nvPr/>
        </p:nvSpPr>
        <p:spPr>
          <a:xfrm>
            <a:off x="540000" y="2016000"/>
            <a:ext cx="3879600" cy="2162772"/>
          </a:xfrm>
          <a:prstGeom prst="rect">
            <a:avLst/>
          </a:prstGeom>
          <a:noFill/>
        </p:spPr>
        <p:txBody>
          <a:bodyPr wrap="square" lIns="0" tIns="0" rIns="0" bIns="0" rtlCol="0">
            <a:spAutoFit/>
          </a:bodyPr>
          <a:lstStyle/>
          <a:p>
            <a:pPr algn="just">
              <a:lnSpc>
                <a:spcPts val="1740"/>
              </a:lnSpc>
            </a:pPr>
            <a:r>
              <a:rPr lang="en-US" sz="1100" b="0" i="0" u="none" strike="noStrike" dirty="0">
                <a:solidFill>
                  <a:srgbClr val="57585A"/>
                </a:solidFill>
                <a:latin typeface="+mj-lt"/>
              </a:rPr>
              <a:t>ESC member countries face continuous growth of the elderly population segment, both in absolute numbers and relative to the overall population. Consequently, the incidence and prevalence of heart and vascular disease, along with its consequences such as heart failure will continue to grow. Furthermore, lifestyle changes create a large number of younger individuals with comorbidities putting them at risk for cardiovascular disease. Next to the growing burden of heart and vascular diseases, the number and severity of co-existing conditions will increasingly require tailored and </a:t>
            </a:r>
            <a:r>
              <a:rPr lang="en-US" sz="1100" b="0" i="0" u="none" strike="noStrike" dirty="0" err="1">
                <a:solidFill>
                  <a:srgbClr val="57585A"/>
                </a:solidFill>
                <a:latin typeface="+mj-lt"/>
              </a:rPr>
              <a:t>individualised</a:t>
            </a:r>
            <a:r>
              <a:rPr lang="en-US" sz="1100" b="0" i="0" u="none" strike="noStrike" dirty="0">
                <a:solidFill>
                  <a:srgbClr val="57585A"/>
                </a:solidFill>
                <a:latin typeface="+mj-lt"/>
              </a:rPr>
              <a:t> management, with a focus on patient-</a:t>
            </a:r>
            <a:r>
              <a:rPr lang="en-US" sz="1100" b="0" i="0" u="none" strike="noStrike" dirty="0" err="1">
                <a:solidFill>
                  <a:srgbClr val="57585A"/>
                </a:solidFill>
                <a:latin typeface="+mj-lt"/>
              </a:rPr>
              <a:t>centred</a:t>
            </a:r>
            <a:r>
              <a:rPr lang="en-US" sz="1100" b="0" i="0" u="none" strike="noStrike" dirty="0">
                <a:solidFill>
                  <a:srgbClr val="57585A"/>
                </a:solidFill>
                <a:latin typeface="+mj-lt"/>
              </a:rPr>
              <a:t> care. </a:t>
            </a:r>
            <a:endParaRPr lang="en-US" sz="1100" dirty="0">
              <a:latin typeface="+mj-lt"/>
            </a:endParaRPr>
          </a:p>
        </p:txBody>
      </p:sp>
      <p:sp>
        <p:nvSpPr>
          <p:cNvPr id="34" name="Text Placeholder 3">
            <a:extLst>
              <a:ext uri="{FF2B5EF4-FFF2-40B4-BE49-F238E27FC236}">
                <a16:creationId xmlns:a16="http://schemas.microsoft.com/office/drawing/2014/main" id="{43654186-A71B-553B-0772-3BBEBD5CA408}"/>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1</a:t>
            </a:r>
          </a:p>
        </p:txBody>
      </p:sp>
      <p:sp>
        <p:nvSpPr>
          <p:cNvPr id="35" name="TextBox 34">
            <a:extLst>
              <a:ext uri="{FF2B5EF4-FFF2-40B4-BE49-F238E27FC236}">
                <a16:creationId xmlns:a16="http://schemas.microsoft.com/office/drawing/2014/main" id="{0D0F6AAC-6635-3AD8-57AE-8159F633EA44}"/>
              </a:ext>
            </a:extLst>
          </p:cNvPr>
          <p:cNvSpPr txBox="1"/>
          <p:nvPr/>
        </p:nvSpPr>
        <p:spPr>
          <a:xfrm>
            <a:off x="540000" y="1440000"/>
            <a:ext cx="3074400" cy="492443"/>
          </a:xfrm>
          <a:prstGeom prst="rect">
            <a:avLst/>
          </a:prstGeom>
          <a:noFill/>
        </p:spPr>
        <p:txBody>
          <a:bodyPr wrap="square" lIns="0" tIns="0" rIns="0" bIns="0" rtlCol="0">
            <a:spAutoFit/>
          </a:bodyPr>
          <a:lstStyle/>
          <a:p>
            <a:r>
              <a:rPr lang="en-GB" sz="1600" dirty="0">
                <a:solidFill>
                  <a:srgbClr val="AE1021"/>
                </a:solidFill>
                <a:effectLst/>
                <a:latin typeface="+mj-lt"/>
                <a:cs typeface="Calibri Light" panose="020F0302020204030204" pitchFamily="34" charset="0"/>
              </a:rPr>
              <a:t>Ageing of the population and increased multimorbidity</a:t>
            </a:r>
          </a:p>
        </p:txBody>
      </p:sp>
      <p:grpSp>
        <p:nvGrpSpPr>
          <p:cNvPr id="51" name="Group 50">
            <a:extLst>
              <a:ext uri="{FF2B5EF4-FFF2-40B4-BE49-F238E27FC236}">
                <a16:creationId xmlns:a16="http://schemas.microsoft.com/office/drawing/2014/main" id="{D3420826-E1A3-36DF-A2B4-677AAEF85722}"/>
              </a:ext>
            </a:extLst>
          </p:cNvPr>
          <p:cNvGrpSpPr/>
          <p:nvPr/>
        </p:nvGrpSpPr>
        <p:grpSpPr>
          <a:xfrm>
            <a:off x="304800" y="863042"/>
            <a:ext cx="2577100" cy="363220"/>
            <a:chOff x="304800" y="863042"/>
            <a:chExt cx="2577100" cy="363220"/>
          </a:xfrm>
        </p:grpSpPr>
        <p:pic>
          <p:nvPicPr>
            <p:cNvPr id="21" name="Picture 20">
              <a:extLst>
                <a:ext uri="{FF2B5EF4-FFF2-40B4-BE49-F238E27FC236}">
                  <a16:creationId xmlns:a16="http://schemas.microsoft.com/office/drawing/2014/main" id="{A11FD4FA-94D7-AE7E-127B-C145C3F74D81}"/>
                </a:ext>
              </a:extLst>
            </p:cNvPr>
            <p:cNvPicPr>
              <a:picLocks noChangeAspect="1"/>
            </p:cNvPicPr>
            <p:nvPr/>
          </p:nvPicPr>
          <p:blipFill>
            <a:blip r:embed="rId3"/>
            <a:stretch>
              <a:fillRect/>
            </a:stretch>
          </p:blipFill>
          <p:spPr>
            <a:xfrm>
              <a:off x="507000" y="863042"/>
              <a:ext cx="2374900" cy="363220"/>
            </a:xfrm>
            <a:prstGeom prst="rect">
              <a:avLst/>
            </a:prstGeom>
            <a:effectLst>
              <a:outerShdw blurRad="50800" dist="38100" dir="2700000" algn="tl" rotWithShape="0">
                <a:prstClr val="black">
                  <a:alpha val="20000"/>
                </a:prstClr>
              </a:outerShdw>
            </a:effectLst>
          </p:spPr>
        </p:pic>
        <p:cxnSp>
          <p:nvCxnSpPr>
            <p:cNvPr id="46" name="Straight Connector 45">
              <a:extLst>
                <a:ext uri="{FF2B5EF4-FFF2-40B4-BE49-F238E27FC236}">
                  <a16:creationId xmlns:a16="http://schemas.microsoft.com/office/drawing/2014/main" id="{2F0D98FF-02AF-B550-F184-9E23D3252EDA}"/>
                </a:ext>
              </a:extLst>
            </p:cNvPr>
            <p:cNvCxnSpPr>
              <a:cxnSpLocks/>
              <a:stCxn id="21" idx="1"/>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42" name="Straight Connector 41">
            <a:extLst>
              <a:ext uri="{FF2B5EF4-FFF2-40B4-BE49-F238E27FC236}">
                <a16:creationId xmlns:a16="http://schemas.microsoft.com/office/drawing/2014/main" id="{A48C5378-26BE-932C-E9B0-8CA9410EB4BD}"/>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B093686-7DAB-B354-4194-449CB06ABC7E}"/>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4084663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2146DA50-0461-99DB-9345-46CD3FCB0E04}"/>
              </a:ext>
            </a:extLst>
          </p:cNvPr>
          <p:cNvPicPr>
            <a:picLocks noChangeAspect="1"/>
          </p:cNvPicPr>
          <p:nvPr/>
        </p:nvPicPr>
        <p:blipFill>
          <a:blip r:embed="rId2"/>
          <a:srcRect/>
          <a:stretch/>
        </p:blipFill>
        <p:spPr>
          <a:xfrm>
            <a:off x="6212997" y="1740771"/>
            <a:ext cx="2245203" cy="3402730"/>
          </a:xfrm>
          <a:prstGeom prst="rect">
            <a:avLst/>
          </a:prstGeom>
        </p:spPr>
      </p:pic>
      <p:grpSp>
        <p:nvGrpSpPr>
          <p:cNvPr id="124" name="Group 123">
            <a:extLst>
              <a:ext uri="{FF2B5EF4-FFF2-40B4-BE49-F238E27FC236}">
                <a16:creationId xmlns:a16="http://schemas.microsoft.com/office/drawing/2014/main" id="{1C0A9554-3B78-CBEA-3523-B0508DE9DA39}"/>
              </a:ext>
            </a:extLst>
          </p:cNvPr>
          <p:cNvGrpSpPr/>
          <p:nvPr/>
        </p:nvGrpSpPr>
        <p:grpSpPr>
          <a:xfrm>
            <a:off x="1570987" y="1726982"/>
            <a:ext cx="5583599" cy="540000"/>
            <a:chOff x="1513990" y="1726982"/>
            <a:chExt cx="5583599" cy="540000"/>
          </a:xfrm>
        </p:grpSpPr>
        <p:cxnSp>
          <p:nvCxnSpPr>
            <p:cNvPr id="62" name="Straight Connector 61">
              <a:extLst>
                <a:ext uri="{FF2B5EF4-FFF2-40B4-BE49-F238E27FC236}">
                  <a16:creationId xmlns:a16="http://schemas.microsoft.com/office/drawing/2014/main" id="{7434EB89-2823-A61D-54B3-7EE0246A1BF0}"/>
                </a:ext>
              </a:extLst>
            </p:cNvPr>
            <p:cNvCxnSpPr>
              <a:cxnSpLocks/>
            </p:cNvCxnSpPr>
            <p:nvPr/>
          </p:nvCxnSpPr>
          <p:spPr>
            <a:xfrm>
              <a:off x="6688989" y="1981494"/>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04" name="Group 103">
              <a:extLst>
                <a:ext uri="{FF2B5EF4-FFF2-40B4-BE49-F238E27FC236}">
                  <a16:creationId xmlns:a16="http://schemas.microsoft.com/office/drawing/2014/main" id="{6127391B-CD57-D730-2B88-19E47A0F439C}"/>
                </a:ext>
              </a:extLst>
            </p:cNvPr>
            <p:cNvGrpSpPr/>
            <p:nvPr/>
          </p:nvGrpSpPr>
          <p:grpSpPr>
            <a:xfrm>
              <a:off x="1513990" y="1726982"/>
              <a:ext cx="5174999" cy="540000"/>
              <a:chOff x="1164808" y="1726982"/>
              <a:chExt cx="5174999" cy="540000"/>
            </a:xfrm>
          </p:grpSpPr>
          <p:sp>
            <p:nvSpPr>
              <p:cNvPr id="60" name="Round Diagonal Corner of Rectangle 59">
                <a:extLst>
                  <a:ext uri="{FF2B5EF4-FFF2-40B4-BE49-F238E27FC236}">
                    <a16:creationId xmlns:a16="http://schemas.microsoft.com/office/drawing/2014/main" id="{BE78A3D0-BCCC-9573-ED37-9154DC718D4C}"/>
                  </a:ext>
                </a:extLst>
              </p:cNvPr>
              <p:cNvSpPr/>
              <p:nvPr/>
            </p:nvSpPr>
            <p:spPr>
              <a:xfrm>
                <a:off x="1164808" y="1726982"/>
                <a:ext cx="5174999" cy="540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1" name="TextBox 60">
                <a:extLst>
                  <a:ext uri="{FF2B5EF4-FFF2-40B4-BE49-F238E27FC236}">
                    <a16:creationId xmlns:a16="http://schemas.microsoft.com/office/drawing/2014/main" id="{FDE0FC4C-3DE6-FF25-361A-93C2AAEBC10C}"/>
                  </a:ext>
                </a:extLst>
              </p:cNvPr>
              <p:cNvSpPr txBox="1"/>
              <p:nvPr/>
            </p:nvSpPr>
            <p:spPr>
              <a:xfrm>
                <a:off x="1579896" y="1796828"/>
                <a:ext cx="4635871" cy="369332"/>
              </a:xfrm>
              <a:prstGeom prst="rect">
                <a:avLst/>
              </a:prstGeom>
              <a:noFill/>
            </p:spPr>
            <p:txBody>
              <a:bodyPr wrap="square" lIns="0" tIns="0" rIns="0" bIns="0" rtlCol="0">
                <a:spAutoFit/>
              </a:bodyPr>
              <a:lstStyle/>
              <a:p>
                <a:pPr marL="38700" defTabSz="360000">
                  <a:spcBef>
                    <a:spcPct val="20000"/>
                  </a:spcBef>
                  <a:buClr>
                    <a:srgbClr val="C00000"/>
                  </a:buClr>
                </a:pPr>
                <a:r>
                  <a:rPr lang="en-GB" sz="1200" dirty="0">
                    <a:solidFill>
                      <a:schemeClr val="bg1"/>
                    </a:solidFill>
                    <a:effectLst/>
                  </a:rPr>
                  <a:t>Revisit all ESC policies and activities to ensure that they reflect solutions for multimorbidity whenever appropriate.</a:t>
                </a:r>
              </a:p>
            </p:txBody>
          </p:sp>
          <p:grpSp>
            <p:nvGrpSpPr>
              <p:cNvPr id="63" name="Group 62">
                <a:extLst>
                  <a:ext uri="{FF2B5EF4-FFF2-40B4-BE49-F238E27FC236}">
                    <a16:creationId xmlns:a16="http://schemas.microsoft.com/office/drawing/2014/main" id="{5746FE0E-B87B-925F-4708-75729C4C3707}"/>
                  </a:ext>
                </a:extLst>
              </p:cNvPr>
              <p:cNvGrpSpPr/>
              <p:nvPr/>
            </p:nvGrpSpPr>
            <p:grpSpPr>
              <a:xfrm>
                <a:off x="1290280" y="1840643"/>
                <a:ext cx="165805" cy="164145"/>
                <a:chOff x="587769" y="1840643"/>
                <a:chExt cx="165805" cy="164145"/>
              </a:xfrm>
            </p:grpSpPr>
            <p:sp>
              <p:nvSpPr>
                <p:cNvPr id="64" name="Teardrop 63">
                  <a:extLst>
                    <a:ext uri="{FF2B5EF4-FFF2-40B4-BE49-F238E27FC236}">
                      <a16:creationId xmlns:a16="http://schemas.microsoft.com/office/drawing/2014/main" id="{2C4FF674-26FB-F580-D2D3-204F85AD456A}"/>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5" name="TextBox 64">
                  <a:extLst>
                    <a:ext uri="{FF2B5EF4-FFF2-40B4-BE49-F238E27FC236}">
                      <a16:creationId xmlns:a16="http://schemas.microsoft.com/office/drawing/2014/main" id="{4A21588B-F2BD-F954-281D-8EC918654F7A}"/>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grpSp>
        <p:nvGrpSpPr>
          <p:cNvPr id="125" name="Group 124">
            <a:extLst>
              <a:ext uri="{FF2B5EF4-FFF2-40B4-BE49-F238E27FC236}">
                <a16:creationId xmlns:a16="http://schemas.microsoft.com/office/drawing/2014/main" id="{AF75CC02-B5D4-5423-7BFA-8BD337FC8C38}"/>
              </a:ext>
            </a:extLst>
          </p:cNvPr>
          <p:cNvGrpSpPr/>
          <p:nvPr/>
        </p:nvGrpSpPr>
        <p:grpSpPr>
          <a:xfrm>
            <a:off x="1558150" y="2354695"/>
            <a:ext cx="5596436" cy="1008000"/>
            <a:chOff x="1501153" y="2354695"/>
            <a:chExt cx="5596436" cy="1008000"/>
          </a:xfrm>
        </p:grpSpPr>
        <p:grpSp>
          <p:nvGrpSpPr>
            <p:cNvPr id="66" name="Group 65">
              <a:extLst>
                <a:ext uri="{FF2B5EF4-FFF2-40B4-BE49-F238E27FC236}">
                  <a16:creationId xmlns:a16="http://schemas.microsoft.com/office/drawing/2014/main" id="{4CC56AF1-0D84-0D0D-36DF-6579B22D3C53}"/>
                </a:ext>
              </a:extLst>
            </p:cNvPr>
            <p:cNvGrpSpPr/>
            <p:nvPr/>
          </p:nvGrpSpPr>
          <p:grpSpPr>
            <a:xfrm>
              <a:off x="1501153" y="2354695"/>
              <a:ext cx="5187835" cy="1008000"/>
              <a:chOff x="528277" y="2313225"/>
              <a:chExt cx="5187835" cy="1008000"/>
            </a:xfrm>
          </p:grpSpPr>
          <p:sp>
            <p:nvSpPr>
              <p:cNvPr id="67" name="Round Diagonal Corner of Rectangle 66">
                <a:extLst>
                  <a:ext uri="{FF2B5EF4-FFF2-40B4-BE49-F238E27FC236}">
                    <a16:creationId xmlns:a16="http://schemas.microsoft.com/office/drawing/2014/main" id="{10A6654C-486B-497A-AFF6-338332EA1D71}"/>
                  </a:ext>
                </a:extLst>
              </p:cNvPr>
              <p:cNvSpPr/>
              <p:nvPr/>
            </p:nvSpPr>
            <p:spPr>
              <a:xfrm>
                <a:off x="528277" y="2313225"/>
                <a:ext cx="5187835" cy="100800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8" name="TextBox 67">
                <a:extLst>
                  <a:ext uri="{FF2B5EF4-FFF2-40B4-BE49-F238E27FC236}">
                    <a16:creationId xmlns:a16="http://schemas.microsoft.com/office/drawing/2014/main" id="{305B7E8B-9CAD-B5E5-B06B-C97A976F058B}"/>
                  </a:ext>
                </a:extLst>
              </p:cNvPr>
              <p:cNvSpPr txBox="1"/>
              <p:nvPr/>
            </p:nvSpPr>
            <p:spPr>
              <a:xfrm>
                <a:off x="904119" y="2425707"/>
                <a:ext cx="4592330" cy="761940"/>
              </a:xfrm>
              <a:prstGeom prst="rect">
                <a:avLst/>
              </a:prstGeom>
              <a:noFill/>
            </p:spPr>
            <p:txBody>
              <a:bodyPr wrap="square" lIns="0" tIns="0" rIns="0" bIns="0" rtlCol="0">
                <a:spAutoFit/>
              </a:bodyPr>
              <a:lstStyle/>
              <a:p>
                <a:pPr algn="just">
                  <a:lnSpc>
                    <a:spcPts val="1480"/>
                  </a:lnSpc>
                </a:pPr>
                <a:r>
                  <a:rPr lang="en-GB" sz="1200" dirty="0">
                    <a:solidFill>
                      <a:schemeClr val="bg1"/>
                    </a:solidFill>
                    <a:effectLst/>
                  </a:rPr>
                  <a:t>Support and promote basic science on the molecular mechanisms of ageing as well as research, data collection, and clinical trials that address cardiovascular disease, the management of cardiovascular disease, and individualised care in the elderly and those with coexisting conditions.</a:t>
                </a:r>
              </a:p>
            </p:txBody>
          </p:sp>
          <p:grpSp>
            <p:nvGrpSpPr>
              <p:cNvPr id="70" name="Group 69">
                <a:extLst>
                  <a:ext uri="{FF2B5EF4-FFF2-40B4-BE49-F238E27FC236}">
                    <a16:creationId xmlns:a16="http://schemas.microsoft.com/office/drawing/2014/main" id="{4C94A398-9170-4CE9-F1A5-30EB4351F5E1}"/>
                  </a:ext>
                </a:extLst>
              </p:cNvPr>
              <p:cNvGrpSpPr/>
              <p:nvPr/>
            </p:nvGrpSpPr>
            <p:grpSpPr>
              <a:xfrm>
                <a:off x="630130" y="2447068"/>
                <a:ext cx="165805" cy="164145"/>
                <a:chOff x="587769" y="1840643"/>
                <a:chExt cx="165805" cy="164145"/>
              </a:xfrm>
            </p:grpSpPr>
            <p:sp>
              <p:nvSpPr>
                <p:cNvPr id="71" name="Teardrop 70">
                  <a:extLst>
                    <a:ext uri="{FF2B5EF4-FFF2-40B4-BE49-F238E27FC236}">
                      <a16:creationId xmlns:a16="http://schemas.microsoft.com/office/drawing/2014/main" id="{507B5335-B72B-003C-74A0-18C2752A79FF}"/>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2" name="TextBox 71">
                  <a:extLst>
                    <a:ext uri="{FF2B5EF4-FFF2-40B4-BE49-F238E27FC236}">
                      <a16:creationId xmlns:a16="http://schemas.microsoft.com/office/drawing/2014/main" id="{0628895F-AC7A-2FA1-D928-F0D0AB144F80}"/>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cxnSp>
          <p:nvCxnSpPr>
            <p:cNvPr id="102" name="Straight Connector 101">
              <a:extLst>
                <a:ext uri="{FF2B5EF4-FFF2-40B4-BE49-F238E27FC236}">
                  <a16:creationId xmlns:a16="http://schemas.microsoft.com/office/drawing/2014/main" id="{F6FBA2C1-DCFC-F5FD-7554-BD0B4F561B6A}"/>
                </a:ext>
              </a:extLst>
            </p:cNvPr>
            <p:cNvCxnSpPr>
              <a:cxnSpLocks/>
            </p:cNvCxnSpPr>
            <p:nvPr/>
          </p:nvCxnSpPr>
          <p:spPr>
            <a:xfrm>
              <a:off x="6688989" y="2848147"/>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grpSp>
        <p:nvGrpSpPr>
          <p:cNvPr id="126" name="Group 125">
            <a:extLst>
              <a:ext uri="{FF2B5EF4-FFF2-40B4-BE49-F238E27FC236}">
                <a16:creationId xmlns:a16="http://schemas.microsoft.com/office/drawing/2014/main" id="{45951E2C-51F8-9A78-9BC5-EB86257E6120}"/>
              </a:ext>
            </a:extLst>
          </p:cNvPr>
          <p:cNvGrpSpPr/>
          <p:nvPr/>
        </p:nvGrpSpPr>
        <p:grpSpPr>
          <a:xfrm>
            <a:off x="1570984" y="3452498"/>
            <a:ext cx="5583602" cy="756000"/>
            <a:chOff x="1513987" y="3452498"/>
            <a:chExt cx="5583602" cy="756000"/>
          </a:xfrm>
        </p:grpSpPr>
        <p:grpSp>
          <p:nvGrpSpPr>
            <p:cNvPr id="73" name="Group 72">
              <a:extLst>
                <a:ext uri="{FF2B5EF4-FFF2-40B4-BE49-F238E27FC236}">
                  <a16:creationId xmlns:a16="http://schemas.microsoft.com/office/drawing/2014/main" id="{6542F753-C18E-E89A-52FB-86501226402D}"/>
                </a:ext>
              </a:extLst>
            </p:cNvPr>
            <p:cNvGrpSpPr/>
            <p:nvPr/>
          </p:nvGrpSpPr>
          <p:grpSpPr>
            <a:xfrm>
              <a:off x="1513987" y="3452498"/>
              <a:ext cx="5175001" cy="756000"/>
              <a:chOff x="528277" y="3541605"/>
              <a:chExt cx="5175001" cy="756000"/>
            </a:xfrm>
          </p:grpSpPr>
          <p:sp>
            <p:nvSpPr>
              <p:cNvPr id="74" name="Round Diagonal Corner of Rectangle 73">
                <a:extLst>
                  <a:ext uri="{FF2B5EF4-FFF2-40B4-BE49-F238E27FC236}">
                    <a16:creationId xmlns:a16="http://schemas.microsoft.com/office/drawing/2014/main" id="{52D6F26D-58AF-DE6F-7A2A-5BDB57F2E5B5}"/>
                  </a:ext>
                </a:extLst>
              </p:cNvPr>
              <p:cNvSpPr/>
              <p:nvPr/>
            </p:nvSpPr>
            <p:spPr>
              <a:xfrm>
                <a:off x="528277" y="3541605"/>
                <a:ext cx="5175001" cy="75600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5" name="TextBox 74">
                <a:extLst>
                  <a:ext uri="{FF2B5EF4-FFF2-40B4-BE49-F238E27FC236}">
                    <a16:creationId xmlns:a16="http://schemas.microsoft.com/office/drawing/2014/main" id="{E6A9E2E9-29FD-20E6-FD29-606F0D8223EE}"/>
                  </a:ext>
                </a:extLst>
              </p:cNvPr>
              <p:cNvSpPr txBox="1"/>
              <p:nvPr/>
            </p:nvSpPr>
            <p:spPr>
              <a:xfrm>
                <a:off x="882348" y="3629318"/>
                <a:ext cx="4592330" cy="553998"/>
              </a:xfrm>
              <a:prstGeom prst="rect">
                <a:avLst/>
              </a:prstGeom>
              <a:noFill/>
            </p:spPr>
            <p:txBody>
              <a:bodyPr wrap="square" lIns="0" tIns="0" rIns="0" bIns="0" rtlCol="0">
                <a:spAutoFit/>
              </a:bodyPr>
              <a:lstStyle/>
              <a:p>
                <a:pPr algn="just"/>
                <a:r>
                  <a:rPr lang="en-GB" sz="1200" dirty="0">
                    <a:solidFill>
                      <a:schemeClr val="bg1"/>
                    </a:solidFill>
                    <a:effectLst/>
                  </a:rPr>
                  <a:t>Advocate for investment in the prevention, diagnosis and management of cardiovascular disease for the entire population, including specific aspects of cardiovascular disease prevention and care in the elderly.</a:t>
                </a:r>
              </a:p>
            </p:txBody>
          </p:sp>
          <p:grpSp>
            <p:nvGrpSpPr>
              <p:cNvPr id="77" name="Group 76">
                <a:extLst>
                  <a:ext uri="{FF2B5EF4-FFF2-40B4-BE49-F238E27FC236}">
                    <a16:creationId xmlns:a16="http://schemas.microsoft.com/office/drawing/2014/main" id="{7850D7C8-C48A-857B-502C-1D6EE8814B7D}"/>
                  </a:ext>
                </a:extLst>
              </p:cNvPr>
              <p:cNvGrpSpPr/>
              <p:nvPr/>
            </p:nvGrpSpPr>
            <p:grpSpPr>
              <a:xfrm>
                <a:off x="630130" y="3663093"/>
                <a:ext cx="165805" cy="164145"/>
                <a:chOff x="587769" y="1840643"/>
                <a:chExt cx="165805" cy="164145"/>
              </a:xfrm>
            </p:grpSpPr>
            <p:sp>
              <p:nvSpPr>
                <p:cNvPr id="78" name="Teardrop 77">
                  <a:extLst>
                    <a:ext uri="{FF2B5EF4-FFF2-40B4-BE49-F238E27FC236}">
                      <a16:creationId xmlns:a16="http://schemas.microsoft.com/office/drawing/2014/main" id="{79A68540-DC44-3933-3C3A-D11F27B6BF61}"/>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9" name="TextBox 78">
                  <a:extLst>
                    <a:ext uri="{FF2B5EF4-FFF2-40B4-BE49-F238E27FC236}">
                      <a16:creationId xmlns:a16="http://schemas.microsoft.com/office/drawing/2014/main" id="{0AC12954-BA2B-4DF4-9BC4-221583266F9B}"/>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cxnSp>
          <p:nvCxnSpPr>
            <p:cNvPr id="103" name="Straight Connector 102">
              <a:extLst>
                <a:ext uri="{FF2B5EF4-FFF2-40B4-BE49-F238E27FC236}">
                  <a16:creationId xmlns:a16="http://schemas.microsoft.com/office/drawing/2014/main" id="{8FAD1791-572F-0166-6BB8-29833A445E68}"/>
                </a:ext>
              </a:extLst>
            </p:cNvPr>
            <p:cNvCxnSpPr>
              <a:cxnSpLocks/>
            </p:cNvCxnSpPr>
            <p:nvPr/>
          </p:nvCxnSpPr>
          <p:spPr>
            <a:xfrm>
              <a:off x="6688989" y="3810294"/>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118" name="Text Placeholder 3">
            <a:extLst>
              <a:ext uri="{FF2B5EF4-FFF2-40B4-BE49-F238E27FC236}">
                <a16:creationId xmlns:a16="http://schemas.microsoft.com/office/drawing/2014/main" id="{39F4BFEA-AED7-4CA2-6395-A12F742D6690}"/>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1</a:t>
            </a:r>
          </a:p>
        </p:txBody>
      </p:sp>
      <p:grpSp>
        <p:nvGrpSpPr>
          <p:cNvPr id="119" name="Group 118">
            <a:extLst>
              <a:ext uri="{FF2B5EF4-FFF2-40B4-BE49-F238E27FC236}">
                <a16:creationId xmlns:a16="http://schemas.microsoft.com/office/drawing/2014/main" id="{B79FD153-AA2C-F5DF-8D67-B856204A81A0}"/>
              </a:ext>
            </a:extLst>
          </p:cNvPr>
          <p:cNvGrpSpPr>
            <a:grpSpLocks/>
          </p:cNvGrpSpPr>
          <p:nvPr/>
        </p:nvGrpSpPr>
        <p:grpSpPr bwMode="auto">
          <a:xfrm>
            <a:off x="540000" y="803339"/>
            <a:ext cx="8053932" cy="71438"/>
            <a:chOff x="-1758914" y="723563"/>
            <a:chExt cx="8055149" cy="72000"/>
          </a:xfrm>
        </p:grpSpPr>
        <p:cxnSp>
          <p:nvCxnSpPr>
            <p:cNvPr id="120" name="Connecteur droit 3">
              <a:extLst>
                <a:ext uri="{FF2B5EF4-FFF2-40B4-BE49-F238E27FC236}">
                  <a16:creationId xmlns:a16="http://schemas.microsoft.com/office/drawing/2014/main" id="{37D6759B-EBE9-2363-51B2-35D65CCC03B3}"/>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1" name="Oval 120">
              <a:extLst>
                <a:ext uri="{FF2B5EF4-FFF2-40B4-BE49-F238E27FC236}">
                  <a16:creationId xmlns:a16="http://schemas.microsoft.com/office/drawing/2014/main" id="{180B9C20-5AE3-A2E0-7840-D063BB523669}"/>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123" name="Group 122">
            <a:extLst>
              <a:ext uri="{FF2B5EF4-FFF2-40B4-BE49-F238E27FC236}">
                <a16:creationId xmlns:a16="http://schemas.microsoft.com/office/drawing/2014/main" id="{A7AD1C9A-7E68-ECFB-EBEE-38B77ED2CB62}"/>
              </a:ext>
            </a:extLst>
          </p:cNvPr>
          <p:cNvGrpSpPr/>
          <p:nvPr/>
        </p:nvGrpSpPr>
        <p:grpSpPr>
          <a:xfrm>
            <a:off x="540000" y="1094348"/>
            <a:ext cx="8053932" cy="391133"/>
            <a:chOff x="540000" y="1094348"/>
            <a:chExt cx="8053932" cy="391133"/>
          </a:xfrm>
        </p:grpSpPr>
        <p:pic>
          <p:nvPicPr>
            <p:cNvPr id="110" name="Picture 109">
              <a:extLst>
                <a:ext uri="{FF2B5EF4-FFF2-40B4-BE49-F238E27FC236}">
                  <a16:creationId xmlns:a16="http://schemas.microsoft.com/office/drawing/2014/main" id="{EEF76B34-FB4E-C8D2-9EAC-A15199F72C97}"/>
                </a:ext>
              </a:extLst>
            </p:cNvPr>
            <p:cNvPicPr>
              <a:picLocks noChangeAspect="1"/>
            </p:cNvPicPr>
            <p:nvPr/>
          </p:nvPicPr>
          <p:blipFill>
            <a:blip r:embed="rId3">
              <a:alphaModFix/>
            </a:blip>
            <a:stretch>
              <a:fillRect/>
            </a:stretch>
          </p:blipFill>
          <p:spPr>
            <a:xfrm>
              <a:off x="990128" y="1123950"/>
              <a:ext cx="457671" cy="252787"/>
            </a:xfrm>
            <a:prstGeom prst="rect">
              <a:avLst/>
            </a:prstGeom>
          </p:spPr>
        </p:pic>
        <p:sp>
          <p:nvSpPr>
            <p:cNvPr id="122" name="Text Placeholder 3">
              <a:extLst>
                <a:ext uri="{FF2B5EF4-FFF2-40B4-BE49-F238E27FC236}">
                  <a16:creationId xmlns:a16="http://schemas.microsoft.com/office/drawing/2014/main" id="{A820C651-1CB4-7564-18C6-CAB950B50A79}"/>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sp>
        <p:nvSpPr>
          <p:cNvPr id="2" name="TextBox 1">
            <a:extLst>
              <a:ext uri="{FF2B5EF4-FFF2-40B4-BE49-F238E27FC236}">
                <a16:creationId xmlns:a16="http://schemas.microsoft.com/office/drawing/2014/main" id="{5238D722-44CD-0915-5ED1-E720866BC7F4}"/>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603781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4">
            <a:extLst>
              <a:ext uri="{FF2B5EF4-FFF2-40B4-BE49-F238E27FC236}">
                <a16:creationId xmlns:a16="http://schemas.microsoft.com/office/drawing/2014/main" id="{A4BADC0C-6DDD-B773-1D7F-F969536B6F1F}"/>
              </a:ext>
            </a:extLst>
          </p:cNvPr>
          <p:cNvSpPr txBox="1"/>
          <p:nvPr/>
        </p:nvSpPr>
        <p:spPr>
          <a:xfrm>
            <a:off x="540000" y="1440000"/>
            <a:ext cx="4201272" cy="461665"/>
          </a:xfrm>
          <a:prstGeom prst="rect">
            <a:avLst/>
          </a:prstGeom>
          <a:noFill/>
        </p:spPr>
        <p:txBody>
          <a:bodyPr wrap="square" lIns="0" tIns="0" rIns="0" bIns="0" rtlCol="0">
            <a:spAutoFit/>
          </a:bodyPr>
          <a:lstStyle/>
          <a:p>
            <a:pPr>
              <a:lnSpc>
                <a:spcPts val="1820"/>
              </a:lnSpc>
            </a:pPr>
            <a:r>
              <a:rPr lang="en-GB" sz="1600" dirty="0">
                <a:solidFill>
                  <a:srgbClr val="AE1022"/>
                </a:solidFill>
                <a:effectLst/>
                <a:latin typeface="Calibri Light" panose="020F0302020204030204" pitchFamily="34" charset="0"/>
                <a:cs typeface="Calibri Light" panose="020F0302020204030204" pitchFamily="34" charset="0"/>
              </a:rPr>
              <a:t>Precision medicine through increasingly refined diagnostic and therapeutic options</a:t>
            </a:r>
          </a:p>
        </p:txBody>
      </p:sp>
      <p:sp>
        <p:nvSpPr>
          <p:cNvPr id="12" name="TextBox 11">
            <a:extLst>
              <a:ext uri="{FF2B5EF4-FFF2-40B4-BE49-F238E27FC236}">
                <a16:creationId xmlns:a16="http://schemas.microsoft.com/office/drawing/2014/main" id="{D0ECFBE3-B099-707F-02A6-A6B36BB59EB5}"/>
              </a:ext>
            </a:extLst>
          </p:cNvPr>
          <p:cNvSpPr txBox="1"/>
          <p:nvPr/>
        </p:nvSpPr>
        <p:spPr>
          <a:xfrm>
            <a:off x="523127" y="2016000"/>
            <a:ext cx="4048873" cy="2448106"/>
          </a:xfrm>
          <a:prstGeom prst="rect">
            <a:avLst/>
          </a:prstGeom>
          <a:noFill/>
        </p:spPr>
        <p:txBody>
          <a:bodyPr wrap="square" lIns="0" tIns="0" rIns="0" bIns="0" rtlCol="0">
            <a:spAutoFit/>
          </a:bodyPr>
          <a:lstStyle/>
          <a:p>
            <a:pPr algn="just">
              <a:lnSpc>
                <a:spcPts val="1640"/>
              </a:lnSpc>
            </a:pPr>
            <a:r>
              <a:rPr lang="en-US" sz="1100" b="0" i="0" u="none" strike="noStrike" spc="-20" dirty="0">
                <a:solidFill>
                  <a:schemeClr val="tx1">
                    <a:lumMod val="65000"/>
                    <a:lumOff val="35000"/>
                  </a:schemeClr>
                </a:solidFill>
                <a:latin typeface="+mj-lt"/>
              </a:rPr>
              <a:t>Knowledge about cardiovascular disease mechanisms, underlying genomic principles, diagnostic approaches, therapeutic options, technology for imaging and intervention as well as surgical techniques continually evolve and advance. In addition, the borders between everyday life and screening, early detection of disease as well as lifelong monitoring become increasingly fluid. This offers numerous options to tailor the management of cardiovascular disease to the individual patient and their very specific, individual situation – the essence of “precision medicine”. Fully leveraging this potential requires integrating specialty and subspecialty cardiology with general cardiovascular care. This must be complemented by an increasingly wide array of non-medical knowledge, skills and competencies, with the aim to provide optimal care to every single patient. </a:t>
            </a:r>
            <a:endParaRPr lang="en-US" sz="1100" spc="-20" dirty="0">
              <a:solidFill>
                <a:schemeClr val="tx1">
                  <a:lumMod val="65000"/>
                  <a:lumOff val="35000"/>
                </a:schemeClr>
              </a:solidFill>
              <a:latin typeface="+mj-lt"/>
            </a:endParaRPr>
          </a:p>
        </p:txBody>
      </p:sp>
      <p:sp>
        <p:nvSpPr>
          <p:cNvPr id="34" name="Text Placeholder 3">
            <a:extLst>
              <a:ext uri="{FF2B5EF4-FFF2-40B4-BE49-F238E27FC236}">
                <a16:creationId xmlns:a16="http://schemas.microsoft.com/office/drawing/2014/main" id="{DC9B38A3-6204-A1F3-BBCD-436DD43F1CDA}"/>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2</a:t>
            </a:r>
          </a:p>
        </p:txBody>
      </p:sp>
      <p:grpSp>
        <p:nvGrpSpPr>
          <p:cNvPr id="40" name="Group 39">
            <a:extLst>
              <a:ext uri="{FF2B5EF4-FFF2-40B4-BE49-F238E27FC236}">
                <a16:creationId xmlns:a16="http://schemas.microsoft.com/office/drawing/2014/main" id="{92F9819E-29E0-DDEA-18E4-B170A78BA839}"/>
              </a:ext>
            </a:extLst>
          </p:cNvPr>
          <p:cNvGrpSpPr/>
          <p:nvPr/>
        </p:nvGrpSpPr>
        <p:grpSpPr>
          <a:xfrm>
            <a:off x="304800" y="863042"/>
            <a:ext cx="2842525" cy="363220"/>
            <a:chOff x="304800" y="863042"/>
            <a:chExt cx="2842525" cy="363220"/>
          </a:xfrm>
        </p:grpSpPr>
        <p:pic>
          <p:nvPicPr>
            <p:cNvPr id="19" name="Picture 18">
              <a:extLst>
                <a:ext uri="{FF2B5EF4-FFF2-40B4-BE49-F238E27FC236}">
                  <a16:creationId xmlns:a16="http://schemas.microsoft.com/office/drawing/2014/main" id="{62F36C1F-F11C-A079-493B-9534A3B7D4AB}"/>
                </a:ext>
              </a:extLst>
            </p:cNvPr>
            <p:cNvPicPr>
              <a:picLocks noChangeAspect="1"/>
            </p:cNvPicPr>
            <p:nvPr/>
          </p:nvPicPr>
          <p:blipFill>
            <a:blip r:embed="rId2"/>
            <a:stretch>
              <a:fillRect/>
            </a:stretch>
          </p:blipFill>
          <p:spPr>
            <a:xfrm>
              <a:off x="506995" y="863042"/>
              <a:ext cx="2640330" cy="363220"/>
            </a:xfrm>
            <a:prstGeom prst="rect">
              <a:avLst/>
            </a:prstGeom>
            <a:effectLst>
              <a:outerShdw blurRad="50800" dist="38100" dir="2700000" algn="tl" rotWithShape="0">
                <a:prstClr val="black">
                  <a:alpha val="20000"/>
                </a:prstClr>
              </a:outerShdw>
            </a:effectLst>
          </p:spPr>
        </p:pic>
        <p:cxnSp>
          <p:nvCxnSpPr>
            <p:cNvPr id="38" name="Straight Connector 37">
              <a:extLst>
                <a:ext uri="{FF2B5EF4-FFF2-40B4-BE49-F238E27FC236}">
                  <a16:creationId xmlns:a16="http://schemas.microsoft.com/office/drawing/2014/main" id="{B894F905-6E0B-EF46-9B0D-F4EFE1777102}"/>
                </a:ext>
              </a:extLst>
            </p:cNvPr>
            <p:cNvCxnSpPr>
              <a:cxnSpLocks/>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39" name="Straight Connector 38">
            <a:extLst>
              <a:ext uri="{FF2B5EF4-FFF2-40B4-BE49-F238E27FC236}">
                <a16:creationId xmlns:a16="http://schemas.microsoft.com/office/drawing/2014/main" id="{10F314BA-230A-10E4-74E9-4EFE67C72099}"/>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BDA9978-1AB7-9EEF-D4E7-F51E61D6A7A4}"/>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4244363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 name="Picture 76">
            <a:extLst>
              <a:ext uri="{FF2B5EF4-FFF2-40B4-BE49-F238E27FC236}">
                <a16:creationId xmlns:a16="http://schemas.microsoft.com/office/drawing/2014/main" id="{71A2EE85-0235-542D-F5F1-6E4AF209A886}"/>
              </a:ext>
            </a:extLst>
          </p:cNvPr>
          <p:cNvPicPr>
            <a:picLocks noChangeAspect="1"/>
          </p:cNvPicPr>
          <p:nvPr/>
        </p:nvPicPr>
        <p:blipFill>
          <a:blip r:embed="rId3"/>
          <a:srcRect/>
          <a:stretch/>
        </p:blipFill>
        <p:spPr>
          <a:xfrm>
            <a:off x="6212997" y="1740771"/>
            <a:ext cx="2245203" cy="3402730"/>
          </a:xfrm>
          <a:prstGeom prst="rect">
            <a:avLst/>
          </a:prstGeom>
        </p:spPr>
      </p:pic>
      <p:grpSp>
        <p:nvGrpSpPr>
          <p:cNvPr id="78" name="Group 77">
            <a:extLst>
              <a:ext uri="{FF2B5EF4-FFF2-40B4-BE49-F238E27FC236}">
                <a16:creationId xmlns:a16="http://schemas.microsoft.com/office/drawing/2014/main" id="{BF85DE4E-E392-2CCF-EDB5-D407EAE3ADCC}"/>
              </a:ext>
            </a:extLst>
          </p:cNvPr>
          <p:cNvGrpSpPr/>
          <p:nvPr/>
        </p:nvGrpSpPr>
        <p:grpSpPr>
          <a:xfrm>
            <a:off x="1570987" y="1726981"/>
            <a:ext cx="5583599" cy="796072"/>
            <a:chOff x="1570987" y="1726981"/>
            <a:chExt cx="5583599" cy="796072"/>
          </a:xfrm>
        </p:grpSpPr>
        <p:cxnSp>
          <p:nvCxnSpPr>
            <p:cNvPr id="37" name="Straight Connector 36">
              <a:extLst>
                <a:ext uri="{FF2B5EF4-FFF2-40B4-BE49-F238E27FC236}">
                  <a16:creationId xmlns:a16="http://schemas.microsoft.com/office/drawing/2014/main" id="{7F2EB187-48DF-FB32-3531-99AAF7570E57}"/>
                </a:ext>
              </a:extLst>
            </p:cNvPr>
            <p:cNvCxnSpPr>
              <a:cxnSpLocks/>
            </p:cNvCxnSpPr>
            <p:nvPr/>
          </p:nvCxnSpPr>
          <p:spPr>
            <a:xfrm>
              <a:off x="6745986" y="211455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8EBE5C62-7FC4-4F69-7B68-BE265D3D6314}"/>
                </a:ext>
              </a:extLst>
            </p:cNvPr>
            <p:cNvGrpSpPr/>
            <p:nvPr/>
          </p:nvGrpSpPr>
          <p:grpSpPr>
            <a:xfrm>
              <a:off x="1570987" y="1726981"/>
              <a:ext cx="5174999" cy="796072"/>
              <a:chOff x="1164808" y="1726981"/>
              <a:chExt cx="5174999" cy="796072"/>
            </a:xfrm>
          </p:grpSpPr>
          <p:sp>
            <p:nvSpPr>
              <p:cNvPr id="39" name="Round Diagonal Corner of Rectangle 38">
                <a:extLst>
                  <a:ext uri="{FF2B5EF4-FFF2-40B4-BE49-F238E27FC236}">
                    <a16:creationId xmlns:a16="http://schemas.microsoft.com/office/drawing/2014/main" id="{BCE31CFA-7A81-82B8-B89C-95642895315A}"/>
                  </a:ext>
                </a:extLst>
              </p:cNvPr>
              <p:cNvSpPr/>
              <p:nvPr/>
            </p:nvSpPr>
            <p:spPr>
              <a:xfrm>
                <a:off x="1164808" y="1726981"/>
                <a:ext cx="5174999" cy="796072"/>
              </a:xfrm>
              <a:prstGeom prst="round2DiagRect">
                <a:avLst>
                  <a:gd name="adj1" fmla="val 19814"/>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dirty="0"/>
              </a:p>
            </p:txBody>
          </p:sp>
          <p:sp>
            <p:nvSpPr>
              <p:cNvPr id="40" name="TextBox 39">
                <a:extLst>
                  <a:ext uri="{FF2B5EF4-FFF2-40B4-BE49-F238E27FC236}">
                    <a16:creationId xmlns:a16="http://schemas.microsoft.com/office/drawing/2014/main" id="{19511473-DB63-9037-67D2-A912955ADAFC}"/>
                  </a:ext>
                </a:extLst>
              </p:cNvPr>
              <p:cNvSpPr txBox="1"/>
              <p:nvPr/>
            </p:nvSpPr>
            <p:spPr>
              <a:xfrm>
                <a:off x="1579896" y="1824077"/>
                <a:ext cx="4540247" cy="553998"/>
              </a:xfrm>
              <a:prstGeom prst="rect">
                <a:avLst/>
              </a:prstGeom>
              <a:noFill/>
            </p:spPr>
            <p:txBody>
              <a:bodyPr wrap="square" lIns="0" tIns="0" rIns="0" bIns="0" rtlCol="0">
                <a:spAutoFit/>
              </a:bodyPr>
              <a:lstStyle/>
              <a:p>
                <a:pPr algn="just"/>
                <a:r>
                  <a:rPr lang="en-GB" sz="1200" dirty="0">
                    <a:solidFill>
                      <a:schemeClr val="bg1"/>
                    </a:solidFill>
                    <a:effectLst/>
                  </a:rPr>
                  <a:t>Maintain a rich educational programme to train and qualify cardiologists and allied professionals in evolving areas of cardiology and beyond, particularly in genetics and precision medicine.</a:t>
                </a:r>
              </a:p>
            </p:txBody>
          </p:sp>
          <p:grpSp>
            <p:nvGrpSpPr>
              <p:cNvPr id="41" name="Group 40">
                <a:extLst>
                  <a:ext uri="{FF2B5EF4-FFF2-40B4-BE49-F238E27FC236}">
                    <a16:creationId xmlns:a16="http://schemas.microsoft.com/office/drawing/2014/main" id="{022267A5-BDF2-BABD-96A1-B9DA88B2E857}"/>
                  </a:ext>
                </a:extLst>
              </p:cNvPr>
              <p:cNvGrpSpPr/>
              <p:nvPr/>
            </p:nvGrpSpPr>
            <p:grpSpPr>
              <a:xfrm>
                <a:off x="1290280" y="1869268"/>
                <a:ext cx="164145" cy="164144"/>
                <a:chOff x="587769" y="1869268"/>
                <a:chExt cx="164145" cy="164144"/>
              </a:xfrm>
            </p:grpSpPr>
            <p:sp>
              <p:nvSpPr>
                <p:cNvPr id="42" name="Teardrop 41">
                  <a:extLst>
                    <a:ext uri="{FF2B5EF4-FFF2-40B4-BE49-F238E27FC236}">
                      <a16:creationId xmlns:a16="http://schemas.microsoft.com/office/drawing/2014/main" id="{2E4A13E1-6C01-8E55-2ACC-C9D05327787B}"/>
                    </a:ext>
                  </a:extLst>
                </p:cNvPr>
                <p:cNvSpPr/>
                <p:nvPr/>
              </p:nvSpPr>
              <p:spPr>
                <a:xfrm>
                  <a:off x="587769" y="1869268"/>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3" name="TextBox 42">
                  <a:extLst>
                    <a:ext uri="{FF2B5EF4-FFF2-40B4-BE49-F238E27FC236}">
                      <a16:creationId xmlns:a16="http://schemas.microsoft.com/office/drawing/2014/main" id="{F7DBBA2C-619C-3D92-8B10-FC840DFBE1F3}"/>
                    </a:ext>
                  </a:extLst>
                </p:cNvPr>
                <p:cNvSpPr txBox="1"/>
                <p:nvPr/>
              </p:nvSpPr>
              <p:spPr>
                <a:xfrm>
                  <a:off x="587770" y="1882090"/>
                  <a:ext cx="164144"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grpSp>
        <p:nvGrpSpPr>
          <p:cNvPr id="79" name="Group 78">
            <a:extLst>
              <a:ext uri="{FF2B5EF4-FFF2-40B4-BE49-F238E27FC236}">
                <a16:creationId xmlns:a16="http://schemas.microsoft.com/office/drawing/2014/main" id="{062F666B-B8AD-C144-4C27-5308969FA4D2}"/>
              </a:ext>
            </a:extLst>
          </p:cNvPr>
          <p:cNvGrpSpPr/>
          <p:nvPr/>
        </p:nvGrpSpPr>
        <p:grpSpPr>
          <a:xfrm>
            <a:off x="1558150" y="2612717"/>
            <a:ext cx="5596436" cy="641569"/>
            <a:chOff x="1558150" y="2612717"/>
            <a:chExt cx="5596436" cy="641569"/>
          </a:xfrm>
        </p:grpSpPr>
        <p:grpSp>
          <p:nvGrpSpPr>
            <p:cNvPr id="44" name="Group 43">
              <a:extLst>
                <a:ext uri="{FF2B5EF4-FFF2-40B4-BE49-F238E27FC236}">
                  <a16:creationId xmlns:a16="http://schemas.microsoft.com/office/drawing/2014/main" id="{021D2ECB-1A92-C4C0-7537-3C34CAC54B15}"/>
                </a:ext>
              </a:extLst>
            </p:cNvPr>
            <p:cNvGrpSpPr/>
            <p:nvPr/>
          </p:nvGrpSpPr>
          <p:grpSpPr>
            <a:xfrm>
              <a:off x="1558150" y="2612717"/>
              <a:ext cx="5187835" cy="641569"/>
              <a:chOff x="528277" y="2290428"/>
              <a:chExt cx="5187835" cy="641569"/>
            </a:xfrm>
          </p:grpSpPr>
          <p:sp>
            <p:nvSpPr>
              <p:cNvPr id="45" name="Round Diagonal Corner of Rectangle 44">
                <a:extLst>
                  <a:ext uri="{FF2B5EF4-FFF2-40B4-BE49-F238E27FC236}">
                    <a16:creationId xmlns:a16="http://schemas.microsoft.com/office/drawing/2014/main" id="{74DD51DA-E59C-CD8A-3FDE-DFCEB1F4543D}"/>
                  </a:ext>
                </a:extLst>
              </p:cNvPr>
              <p:cNvSpPr/>
              <p:nvPr/>
            </p:nvSpPr>
            <p:spPr>
              <a:xfrm>
                <a:off x="528277" y="2290428"/>
                <a:ext cx="5187835" cy="641569"/>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6" name="TextBox 45">
                <a:extLst>
                  <a:ext uri="{FF2B5EF4-FFF2-40B4-BE49-F238E27FC236}">
                    <a16:creationId xmlns:a16="http://schemas.microsoft.com/office/drawing/2014/main" id="{AB6E6561-76A3-8668-FB7E-51512B67AC17}"/>
                  </a:ext>
                </a:extLst>
              </p:cNvPr>
              <p:cNvSpPr txBox="1"/>
              <p:nvPr/>
            </p:nvSpPr>
            <p:spPr>
              <a:xfrm>
                <a:off x="956201" y="2413533"/>
                <a:ext cx="4540247" cy="369332"/>
              </a:xfrm>
              <a:prstGeom prst="rect">
                <a:avLst/>
              </a:prstGeom>
              <a:noFill/>
            </p:spPr>
            <p:txBody>
              <a:bodyPr wrap="square" lIns="0" tIns="0" rIns="0" bIns="0" rtlCol="0">
                <a:spAutoFit/>
              </a:bodyPr>
              <a:lstStyle/>
              <a:p>
                <a:pPr algn="just"/>
                <a:r>
                  <a:rPr lang="en-GB" sz="1200" dirty="0">
                    <a:solidFill>
                      <a:schemeClr val="bg1"/>
                    </a:solidFill>
                    <a:effectLst/>
                  </a:rPr>
                  <a:t>Intensify interaction beyond the traditional healthcare space, by reaching out to companies and universities.</a:t>
                </a:r>
              </a:p>
            </p:txBody>
          </p:sp>
          <p:grpSp>
            <p:nvGrpSpPr>
              <p:cNvPr id="47" name="Group 46">
                <a:extLst>
                  <a:ext uri="{FF2B5EF4-FFF2-40B4-BE49-F238E27FC236}">
                    <a16:creationId xmlns:a16="http://schemas.microsoft.com/office/drawing/2014/main" id="{9A2D8C31-42A0-B82D-CBFE-267FCD4D032A}"/>
                  </a:ext>
                </a:extLst>
              </p:cNvPr>
              <p:cNvGrpSpPr/>
              <p:nvPr/>
            </p:nvGrpSpPr>
            <p:grpSpPr>
              <a:xfrm>
                <a:off x="630130" y="2447069"/>
                <a:ext cx="165805" cy="164144"/>
                <a:chOff x="587769" y="1840644"/>
                <a:chExt cx="165805" cy="164144"/>
              </a:xfrm>
            </p:grpSpPr>
            <p:sp>
              <p:nvSpPr>
                <p:cNvPr id="48" name="Teardrop 47">
                  <a:extLst>
                    <a:ext uri="{FF2B5EF4-FFF2-40B4-BE49-F238E27FC236}">
                      <a16:creationId xmlns:a16="http://schemas.microsoft.com/office/drawing/2014/main" id="{B860FA97-57F6-23BE-C355-C8D70E501AE7}"/>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9" name="TextBox 48">
                  <a:extLst>
                    <a:ext uri="{FF2B5EF4-FFF2-40B4-BE49-F238E27FC236}">
                      <a16:creationId xmlns:a16="http://schemas.microsoft.com/office/drawing/2014/main" id="{7A6DE1F3-4BF5-2760-252A-C08DD411D2DD}"/>
                    </a:ext>
                  </a:extLst>
                </p:cNvPr>
                <p:cNvSpPr txBox="1"/>
                <p:nvPr/>
              </p:nvSpPr>
              <p:spPr>
                <a:xfrm>
                  <a:off x="587769" y="1853466"/>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cxnSp>
          <p:nvCxnSpPr>
            <p:cNvPr id="56" name="Straight Connector 55">
              <a:extLst>
                <a:ext uri="{FF2B5EF4-FFF2-40B4-BE49-F238E27FC236}">
                  <a16:creationId xmlns:a16="http://schemas.microsoft.com/office/drawing/2014/main" id="{26C32F31-E283-564E-0EB5-A2D6ACF81987}"/>
                </a:ext>
              </a:extLst>
            </p:cNvPr>
            <p:cNvCxnSpPr>
              <a:cxnSpLocks/>
            </p:cNvCxnSpPr>
            <p:nvPr/>
          </p:nvCxnSpPr>
          <p:spPr>
            <a:xfrm>
              <a:off x="6745986" y="2920679"/>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grpSp>
        <p:nvGrpSpPr>
          <p:cNvPr id="80" name="Group 79">
            <a:extLst>
              <a:ext uri="{FF2B5EF4-FFF2-40B4-BE49-F238E27FC236}">
                <a16:creationId xmlns:a16="http://schemas.microsoft.com/office/drawing/2014/main" id="{B044E2A7-C064-8D12-34BA-734EDC0E8683}"/>
              </a:ext>
            </a:extLst>
          </p:cNvPr>
          <p:cNvGrpSpPr/>
          <p:nvPr/>
        </p:nvGrpSpPr>
        <p:grpSpPr>
          <a:xfrm>
            <a:off x="1570984" y="3342972"/>
            <a:ext cx="5583602" cy="613387"/>
            <a:chOff x="1570984" y="3342972"/>
            <a:chExt cx="5583602" cy="613387"/>
          </a:xfrm>
        </p:grpSpPr>
        <p:grpSp>
          <p:nvGrpSpPr>
            <p:cNvPr id="50" name="Group 49">
              <a:extLst>
                <a:ext uri="{FF2B5EF4-FFF2-40B4-BE49-F238E27FC236}">
                  <a16:creationId xmlns:a16="http://schemas.microsoft.com/office/drawing/2014/main" id="{E61D7E4F-96DF-4902-AA60-490798682086}"/>
                </a:ext>
              </a:extLst>
            </p:cNvPr>
            <p:cNvGrpSpPr/>
            <p:nvPr/>
          </p:nvGrpSpPr>
          <p:grpSpPr>
            <a:xfrm>
              <a:off x="1570984" y="3342972"/>
              <a:ext cx="5175001" cy="613387"/>
              <a:chOff x="528277" y="3518785"/>
              <a:chExt cx="5175001" cy="613387"/>
            </a:xfrm>
          </p:grpSpPr>
          <p:sp>
            <p:nvSpPr>
              <p:cNvPr id="51" name="Round Diagonal Corner of Rectangle 50">
                <a:extLst>
                  <a:ext uri="{FF2B5EF4-FFF2-40B4-BE49-F238E27FC236}">
                    <a16:creationId xmlns:a16="http://schemas.microsoft.com/office/drawing/2014/main" id="{2B0B061B-D257-E656-52FC-F4DCE2A0372D}"/>
                  </a:ext>
                </a:extLst>
              </p:cNvPr>
              <p:cNvSpPr/>
              <p:nvPr/>
            </p:nvSpPr>
            <p:spPr>
              <a:xfrm>
                <a:off x="528277" y="3518785"/>
                <a:ext cx="5175001" cy="613387"/>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2" name="TextBox 51">
                <a:extLst>
                  <a:ext uri="{FF2B5EF4-FFF2-40B4-BE49-F238E27FC236}">
                    <a16:creationId xmlns:a16="http://schemas.microsoft.com/office/drawing/2014/main" id="{0D13EBC0-09D3-2E05-A3FF-F3AD83EEA2F1}"/>
                  </a:ext>
                </a:extLst>
              </p:cNvPr>
              <p:cNvSpPr txBox="1"/>
              <p:nvPr/>
            </p:nvSpPr>
            <p:spPr>
              <a:xfrm>
                <a:off x="943366" y="3616926"/>
                <a:ext cx="4531311" cy="369332"/>
              </a:xfrm>
              <a:prstGeom prst="rect">
                <a:avLst/>
              </a:prstGeom>
              <a:noFill/>
            </p:spPr>
            <p:txBody>
              <a:bodyPr wrap="square" lIns="0" tIns="0" rIns="0" bIns="0" rtlCol="0">
                <a:spAutoFit/>
              </a:bodyPr>
              <a:lstStyle/>
              <a:p>
                <a:r>
                  <a:rPr lang="en-GB" sz="1200" spc="40" dirty="0">
                    <a:solidFill>
                      <a:schemeClr val="bg1"/>
                    </a:solidFill>
                    <a:effectLst/>
                  </a:rPr>
                  <a:t>Increase engagement in and contributions towards European regulatory affairs.</a:t>
                </a:r>
              </a:p>
            </p:txBody>
          </p:sp>
          <p:grpSp>
            <p:nvGrpSpPr>
              <p:cNvPr id="53" name="Group 52">
                <a:extLst>
                  <a:ext uri="{FF2B5EF4-FFF2-40B4-BE49-F238E27FC236}">
                    <a16:creationId xmlns:a16="http://schemas.microsoft.com/office/drawing/2014/main" id="{CC136C97-3E74-6142-048F-85A49857DAD8}"/>
                  </a:ext>
                </a:extLst>
              </p:cNvPr>
              <p:cNvGrpSpPr/>
              <p:nvPr/>
            </p:nvGrpSpPr>
            <p:grpSpPr>
              <a:xfrm>
                <a:off x="630130" y="3663093"/>
                <a:ext cx="165805" cy="164145"/>
                <a:chOff x="587769" y="1840643"/>
                <a:chExt cx="165805" cy="164145"/>
              </a:xfrm>
            </p:grpSpPr>
            <p:sp>
              <p:nvSpPr>
                <p:cNvPr id="54" name="Teardrop 53">
                  <a:extLst>
                    <a:ext uri="{FF2B5EF4-FFF2-40B4-BE49-F238E27FC236}">
                      <a16:creationId xmlns:a16="http://schemas.microsoft.com/office/drawing/2014/main" id="{BC794280-6F2B-6C18-10A9-AFFF23B5B73F}"/>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5" name="TextBox 54">
                  <a:extLst>
                    <a:ext uri="{FF2B5EF4-FFF2-40B4-BE49-F238E27FC236}">
                      <a16:creationId xmlns:a16="http://schemas.microsoft.com/office/drawing/2014/main" id="{BC3BA624-A374-680D-952B-85BF01B41C58}"/>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cxnSp>
          <p:nvCxnSpPr>
            <p:cNvPr id="57" name="Straight Connector 56">
              <a:extLst>
                <a:ext uri="{FF2B5EF4-FFF2-40B4-BE49-F238E27FC236}">
                  <a16:creationId xmlns:a16="http://schemas.microsoft.com/office/drawing/2014/main" id="{27C449C7-F2A8-AAD2-5B01-677A7939FD72}"/>
                </a:ext>
              </a:extLst>
            </p:cNvPr>
            <p:cNvCxnSpPr>
              <a:cxnSpLocks/>
            </p:cNvCxnSpPr>
            <p:nvPr/>
          </p:nvCxnSpPr>
          <p:spPr>
            <a:xfrm>
              <a:off x="6745986" y="3628534"/>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70" name="Text Placeholder 3">
            <a:extLst>
              <a:ext uri="{FF2B5EF4-FFF2-40B4-BE49-F238E27FC236}">
                <a16:creationId xmlns:a16="http://schemas.microsoft.com/office/drawing/2014/main" id="{E747F382-F1B9-100A-D1C0-F2269A46B5BF}"/>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2</a:t>
            </a:r>
          </a:p>
        </p:txBody>
      </p:sp>
      <p:grpSp>
        <p:nvGrpSpPr>
          <p:cNvPr id="71" name="Group 70">
            <a:extLst>
              <a:ext uri="{FF2B5EF4-FFF2-40B4-BE49-F238E27FC236}">
                <a16:creationId xmlns:a16="http://schemas.microsoft.com/office/drawing/2014/main" id="{4354F2F9-5BDE-0E86-B449-D105D2884E07}"/>
              </a:ext>
            </a:extLst>
          </p:cNvPr>
          <p:cNvGrpSpPr>
            <a:grpSpLocks/>
          </p:cNvGrpSpPr>
          <p:nvPr/>
        </p:nvGrpSpPr>
        <p:grpSpPr bwMode="auto">
          <a:xfrm>
            <a:off x="540000" y="803339"/>
            <a:ext cx="8053932" cy="71438"/>
            <a:chOff x="-1758914" y="723563"/>
            <a:chExt cx="8055149" cy="72000"/>
          </a:xfrm>
        </p:grpSpPr>
        <p:cxnSp>
          <p:nvCxnSpPr>
            <p:cNvPr id="72" name="Connecteur droit 3">
              <a:extLst>
                <a:ext uri="{FF2B5EF4-FFF2-40B4-BE49-F238E27FC236}">
                  <a16:creationId xmlns:a16="http://schemas.microsoft.com/office/drawing/2014/main" id="{157B3FA5-1BA4-FCBB-2D29-2010FAE38941}"/>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73" name="Oval 72">
              <a:extLst>
                <a:ext uri="{FF2B5EF4-FFF2-40B4-BE49-F238E27FC236}">
                  <a16:creationId xmlns:a16="http://schemas.microsoft.com/office/drawing/2014/main" id="{EF2D8A9C-B9C8-E2D4-1DC8-30EE419615E2}"/>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74" name="Group 73">
            <a:extLst>
              <a:ext uri="{FF2B5EF4-FFF2-40B4-BE49-F238E27FC236}">
                <a16:creationId xmlns:a16="http://schemas.microsoft.com/office/drawing/2014/main" id="{668E6720-CE86-271D-B446-F2B011FC612A}"/>
              </a:ext>
            </a:extLst>
          </p:cNvPr>
          <p:cNvGrpSpPr/>
          <p:nvPr/>
        </p:nvGrpSpPr>
        <p:grpSpPr>
          <a:xfrm>
            <a:off x="540000" y="1094348"/>
            <a:ext cx="8053932" cy="391133"/>
            <a:chOff x="540000" y="1094348"/>
            <a:chExt cx="8053932" cy="391133"/>
          </a:xfrm>
        </p:grpSpPr>
        <p:pic>
          <p:nvPicPr>
            <p:cNvPr id="75" name="Picture 74">
              <a:extLst>
                <a:ext uri="{FF2B5EF4-FFF2-40B4-BE49-F238E27FC236}">
                  <a16:creationId xmlns:a16="http://schemas.microsoft.com/office/drawing/2014/main" id="{0D8A61CE-258C-563A-9258-093287C90BD6}"/>
                </a:ext>
              </a:extLst>
            </p:cNvPr>
            <p:cNvPicPr>
              <a:picLocks noChangeAspect="1"/>
            </p:cNvPicPr>
            <p:nvPr/>
          </p:nvPicPr>
          <p:blipFill>
            <a:blip r:embed="rId4">
              <a:alphaModFix/>
            </a:blip>
            <a:stretch>
              <a:fillRect/>
            </a:stretch>
          </p:blipFill>
          <p:spPr>
            <a:xfrm>
              <a:off x="990128" y="1123950"/>
              <a:ext cx="457671" cy="252787"/>
            </a:xfrm>
            <a:prstGeom prst="rect">
              <a:avLst/>
            </a:prstGeom>
          </p:spPr>
        </p:pic>
        <p:sp>
          <p:nvSpPr>
            <p:cNvPr id="76" name="Text Placeholder 3">
              <a:extLst>
                <a:ext uri="{FF2B5EF4-FFF2-40B4-BE49-F238E27FC236}">
                  <a16:creationId xmlns:a16="http://schemas.microsoft.com/office/drawing/2014/main" id="{BD9BF199-17C9-8142-3601-9BD6E0AC5DC2}"/>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sp>
        <p:nvSpPr>
          <p:cNvPr id="2" name="TextBox 1">
            <a:extLst>
              <a:ext uri="{FF2B5EF4-FFF2-40B4-BE49-F238E27FC236}">
                <a16:creationId xmlns:a16="http://schemas.microsoft.com/office/drawing/2014/main" id="{165FF40A-846D-4EBD-D9B2-0515ED6A531D}"/>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2500126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extBox 52">
            <a:extLst>
              <a:ext uri="{FF2B5EF4-FFF2-40B4-BE49-F238E27FC236}">
                <a16:creationId xmlns:a16="http://schemas.microsoft.com/office/drawing/2014/main" id="{CDF7D7B4-9FA2-1224-9686-C65A6637C462}"/>
              </a:ext>
            </a:extLst>
          </p:cNvPr>
          <p:cNvSpPr txBox="1"/>
          <p:nvPr/>
        </p:nvSpPr>
        <p:spPr>
          <a:xfrm>
            <a:off x="533995" y="2035682"/>
            <a:ext cx="3888000" cy="2242922"/>
          </a:xfrm>
          <a:prstGeom prst="rect">
            <a:avLst/>
          </a:prstGeom>
          <a:noFill/>
        </p:spPr>
        <p:txBody>
          <a:bodyPr wrap="square" lIns="0" tIns="0" rIns="0" bIns="0" rtlCol="0">
            <a:spAutoFit/>
          </a:bodyPr>
          <a:lstStyle/>
          <a:p>
            <a:pPr algn="just" defTabSz="360000">
              <a:lnSpc>
                <a:spcPts val="1620"/>
              </a:lnSpc>
              <a:buClr>
                <a:srgbClr val="C00000"/>
              </a:buClr>
            </a:pPr>
            <a:r>
              <a:rPr lang="en-GB" sz="1100" spc="30" dirty="0">
                <a:solidFill>
                  <a:schemeClr val="tx1">
                    <a:lumMod val="65000"/>
                    <a:lumOff val="35000"/>
                  </a:schemeClr>
                </a:solidFill>
                <a:effectLst/>
                <a:latin typeface="+mj-lt"/>
                <a:cs typeface="Calibri Light" panose="020F0302020204030204" pitchFamily="34" charset="0"/>
              </a:rPr>
              <a:t>As the development of cardiovascular medicine continues, subspecialty knowledge and skills will become increasingly diverse. On the other hand, patients and at-risk individuals require an integrative approach to cardiovascular care and practice in “silos” must be avoided. Furthermore, the ESC must develop tools and measures adapted to varied socio-economic environments since not all healthcare settings may be able to support highly specialised practice within cardiology. Subspecialty development and general cardiology therefore need to be balanced and equally represented within the European Society of Cardiology.</a:t>
            </a:r>
          </a:p>
        </p:txBody>
      </p:sp>
      <p:sp>
        <p:nvSpPr>
          <p:cNvPr id="50" name="TextBox 49">
            <a:extLst>
              <a:ext uri="{FF2B5EF4-FFF2-40B4-BE49-F238E27FC236}">
                <a16:creationId xmlns:a16="http://schemas.microsoft.com/office/drawing/2014/main" id="{168993E1-3389-3453-C8D6-D984D06B4587}"/>
              </a:ext>
            </a:extLst>
          </p:cNvPr>
          <p:cNvSpPr txBox="1"/>
          <p:nvPr/>
        </p:nvSpPr>
        <p:spPr>
          <a:xfrm>
            <a:off x="540000" y="1440000"/>
            <a:ext cx="4201272" cy="492443"/>
          </a:xfrm>
          <a:prstGeom prst="rect">
            <a:avLst/>
          </a:prstGeom>
          <a:noFill/>
        </p:spPr>
        <p:txBody>
          <a:bodyPr wrap="square" lIns="0" tIns="0" rIns="0" bIns="0" rtlCol="0">
            <a:spAutoFit/>
          </a:bodyPr>
          <a:lstStyle/>
          <a:p>
            <a:r>
              <a:rPr lang="en-GB" sz="1600" dirty="0">
                <a:solidFill>
                  <a:srgbClr val="AE1021"/>
                </a:solidFill>
                <a:effectLst/>
                <a:latin typeface="Calibri Light" panose="020F0302020204030204" pitchFamily="34" charset="0"/>
                <a:cs typeface="Calibri Light" panose="020F0302020204030204" pitchFamily="34" charset="0"/>
              </a:rPr>
              <a:t>Subspecialisation shapes the professional landscape in cardiovascular medicine</a:t>
            </a:r>
          </a:p>
        </p:txBody>
      </p:sp>
      <p:sp>
        <p:nvSpPr>
          <p:cNvPr id="54" name="Text Placeholder 3">
            <a:extLst>
              <a:ext uri="{FF2B5EF4-FFF2-40B4-BE49-F238E27FC236}">
                <a16:creationId xmlns:a16="http://schemas.microsoft.com/office/drawing/2014/main" id="{56F14496-CDC2-2603-8C7A-A79776921241}"/>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3</a:t>
            </a:r>
          </a:p>
        </p:txBody>
      </p:sp>
      <p:grpSp>
        <p:nvGrpSpPr>
          <p:cNvPr id="58" name="Group 57">
            <a:extLst>
              <a:ext uri="{FF2B5EF4-FFF2-40B4-BE49-F238E27FC236}">
                <a16:creationId xmlns:a16="http://schemas.microsoft.com/office/drawing/2014/main" id="{7E468392-271F-8EE3-CB49-8F3CA9E954F1}"/>
              </a:ext>
            </a:extLst>
          </p:cNvPr>
          <p:cNvGrpSpPr/>
          <p:nvPr/>
        </p:nvGrpSpPr>
        <p:grpSpPr>
          <a:xfrm>
            <a:off x="304800" y="864896"/>
            <a:ext cx="3205750" cy="363220"/>
            <a:chOff x="304800" y="864896"/>
            <a:chExt cx="3205750" cy="363220"/>
          </a:xfrm>
        </p:grpSpPr>
        <p:pic>
          <p:nvPicPr>
            <p:cNvPr id="48" name="Picture 47">
              <a:extLst>
                <a:ext uri="{FF2B5EF4-FFF2-40B4-BE49-F238E27FC236}">
                  <a16:creationId xmlns:a16="http://schemas.microsoft.com/office/drawing/2014/main" id="{AB795CC4-9046-B8A2-CE6E-245BDDBC81F1}"/>
                </a:ext>
              </a:extLst>
            </p:cNvPr>
            <p:cNvPicPr>
              <a:picLocks noChangeAspect="1"/>
            </p:cNvPicPr>
            <p:nvPr/>
          </p:nvPicPr>
          <p:blipFill>
            <a:blip r:embed="rId3"/>
            <a:stretch>
              <a:fillRect/>
            </a:stretch>
          </p:blipFill>
          <p:spPr>
            <a:xfrm>
              <a:off x="507000" y="864896"/>
              <a:ext cx="3003550" cy="363220"/>
            </a:xfrm>
            <a:prstGeom prst="rect">
              <a:avLst/>
            </a:prstGeom>
            <a:effectLst>
              <a:outerShdw blurRad="50800" dist="38100" dir="2700000" algn="tl" rotWithShape="0">
                <a:prstClr val="black">
                  <a:alpha val="20000"/>
                </a:prstClr>
              </a:outerShdw>
            </a:effectLst>
          </p:spPr>
        </p:pic>
        <p:cxnSp>
          <p:nvCxnSpPr>
            <p:cNvPr id="56" name="Straight Connector 55">
              <a:extLst>
                <a:ext uri="{FF2B5EF4-FFF2-40B4-BE49-F238E27FC236}">
                  <a16:creationId xmlns:a16="http://schemas.microsoft.com/office/drawing/2014/main" id="{6A56EBF5-70E7-85EF-89C0-E149D82A3B78}"/>
                </a:ext>
              </a:extLst>
            </p:cNvPr>
            <p:cNvCxnSpPr>
              <a:cxnSpLocks/>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57" name="Straight Connector 56">
            <a:extLst>
              <a:ext uri="{FF2B5EF4-FFF2-40B4-BE49-F238E27FC236}">
                <a16:creationId xmlns:a16="http://schemas.microsoft.com/office/drawing/2014/main" id="{E9B9FABD-49AC-6E8E-8988-B631119B4E5F}"/>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4ACC3AE-8D86-5FF3-6485-6712CA63D2FC}"/>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a:t>
            </a:r>
            <a:r>
              <a:rPr lang="en-US" sz="800" dirty="0">
                <a:solidFill>
                  <a:schemeClr val="bg1"/>
                </a:solidFill>
                <a:effectLst/>
                <a:latin typeface="Calibri" panose="020F0502020204030204" pitchFamily="34" charset="0"/>
                <a:ea typeface="Calibri" panose="020F0502020204030204" pitchFamily="34" charset="0"/>
              </a:rPr>
              <a:t>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2058898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3AF12DC-F020-CD60-1E08-47D3C5724444}"/>
              </a:ext>
            </a:extLst>
          </p:cNvPr>
          <p:cNvPicPr>
            <a:picLocks noChangeAspect="1"/>
          </p:cNvPicPr>
          <p:nvPr/>
        </p:nvPicPr>
        <p:blipFill>
          <a:blip r:embed="rId2"/>
          <a:srcRect/>
          <a:stretch/>
        </p:blipFill>
        <p:spPr>
          <a:xfrm>
            <a:off x="3729600" y="1726982"/>
            <a:ext cx="2257425" cy="3421253"/>
          </a:xfrm>
          <a:prstGeom prst="rect">
            <a:avLst/>
          </a:prstGeom>
        </p:spPr>
      </p:pic>
      <p:grpSp>
        <p:nvGrpSpPr>
          <p:cNvPr id="54" name="Group 53">
            <a:extLst>
              <a:ext uri="{FF2B5EF4-FFF2-40B4-BE49-F238E27FC236}">
                <a16:creationId xmlns:a16="http://schemas.microsoft.com/office/drawing/2014/main" id="{10E1A72A-C7A3-2505-5114-E2B3A7750AFC}"/>
              </a:ext>
            </a:extLst>
          </p:cNvPr>
          <p:cNvGrpSpPr/>
          <p:nvPr/>
        </p:nvGrpSpPr>
        <p:grpSpPr>
          <a:xfrm>
            <a:off x="528278" y="1726982"/>
            <a:ext cx="4147522" cy="520792"/>
            <a:chOff x="528278" y="1726982"/>
            <a:chExt cx="4147522" cy="520792"/>
          </a:xfrm>
        </p:grpSpPr>
        <p:sp>
          <p:nvSpPr>
            <p:cNvPr id="10" name="Round Diagonal Corner of Rectangle 9">
              <a:extLst>
                <a:ext uri="{FF2B5EF4-FFF2-40B4-BE49-F238E27FC236}">
                  <a16:creationId xmlns:a16="http://schemas.microsoft.com/office/drawing/2014/main" id="{AA55CDAD-422B-8F3C-FEFC-917BA8B56922}"/>
                </a:ext>
              </a:extLst>
            </p:cNvPr>
            <p:cNvSpPr/>
            <p:nvPr/>
          </p:nvSpPr>
          <p:spPr>
            <a:xfrm>
              <a:off x="528278" y="1726982"/>
              <a:ext cx="3967522" cy="520792"/>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2" name="TextBox 11">
              <a:extLst>
                <a:ext uri="{FF2B5EF4-FFF2-40B4-BE49-F238E27FC236}">
                  <a16:creationId xmlns:a16="http://schemas.microsoft.com/office/drawing/2014/main" id="{84A3D00D-364F-A8B8-F37D-BC57A8D836B7}"/>
                </a:ext>
              </a:extLst>
            </p:cNvPr>
            <p:cNvSpPr txBox="1"/>
            <p:nvPr/>
          </p:nvSpPr>
          <p:spPr>
            <a:xfrm>
              <a:off x="882348" y="1796828"/>
              <a:ext cx="3402908" cy="369332"/>
            </a:xfrm>
            <a:prstGeom prst="rect">
              <a:avLst/>
            </a:prstGeom>
            <a:noFill/>
          </p:spPr>
          <p:txBody>
            <a:bodyPr wrap="square" lIns="0" tIns="0" rIns="0" bIns="0" rtlCol="0">
              <a:spAutoFit/>
            </a:bodyPr>
            <a:lstStyle/>
            <a:p>
              <a:r>
                <a:rPr lang="en-GB" sz="1200" dirty="0">
                  <a:solidFill>
                    <a:schemeClr val="bg1"/>
                  </a:solidFill>
                  <a:effectLst/>
                </a:rPr>
                <a:t>Position the ESC as a highly recognised professional home for all cardiovascular specialists and generalists.</a:t>
              </a:r>
            </a:p>
          </p:txBody>
        </p:sp>
        <p:cxnSp>
          <p:nvCxnSpPr>
            <p:cNvPr id="22" name="Straight Connector 21">
              <a:extLst>
                <a:ext uri="{FF2B5EF4-FFF2-40B4-BE49-F238E27FC236}">
                  <a16:creationId xmlns:a16="http://schemas.microsoft.com/office/drawing/2014/main" id="{04B829E5-BC79-BDAD-BDF9-AD1011405397}"/>
                </a:ext>
              </a:extLst>
            </p:cNvPr>
            <p:cNvCxnSpPr>
              <a:cxnSpLocks/>
            </p:cNvCxnSpPr>
            <p:nvPr/>
          </p:nvCxnSpPr>
          <p:spPr>
            <a:xfrm>
              <a:off x="4495800" y="1981494"/>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7E9A3A0B-3E21-72DE-9A38-CD3EEF241B9C}"/>
                </a:ext>
              </a:extLst>
            </p:cNvPr>
            <p:cNvGrpSpPr/>
            <p:nvPr/>
          </p:nvGrpSpPr>
          <p:grpSpPr>
            <a:xfrm>
              <a:off x="630130" y="1840643"/>
              <a:ext cx="165805" cy="164145"/>
              <a:chOff x="587769" y="1840643"/>
              <a:chExt cx="165805" cy="164145"/>
            </a:xfrm>
          </p:grpSpPr>
          <p:sp>
            <p:nvSpPr>
              <p:cNvPr id="31" name="Teardrop 30">
                <a:extLst>
                  <a:ext uri="{FF2B5EF4-FFF2-40B4-BE49-F238E27FC236}">
                    <a16:creationId xmlns:a16="http://schemas.microsoft.com/office/drawing/2014/main" id="{2D03F87A-F392-D835-D1F8-7CC85CCC6058}"/>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2" name="TextBox 31">
                <a:extLst>
                  <a:ext uri="{FF2B5EF4-FFF2-40B4-BE49-F238E27FC236}">
                    <a16:creationId xmlns:a16="http://schemas.microsoft.com/office/drawing/2014/main" id="{7F3CA616-C38C-BDC6-4C2B-801628B25866}"/>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nvGrpSpPr>
          <p:cNvPr id="55" name="Group 54">
            <a:extLst>
              <a:ext uri="{FF2B5EF4-FFF2-40B4-BE49-F238E27FC236}">
                <a16:creationId xmlns:a16="http://schemas.microsoft.com/office/drawing/2014/main" id="{F86D92D2-7920-DDAE-99E0-493B2A7D5803}"/>
              </a:ext>
            </a:extLst>
          </p:cNvPr>
          <p:cNvGrpSpPr/>
          <p:nvPr/>
        </p:nvGrpSpPr>
        <p:grpSpPr>
          <a:xfrm>
            <a:off x="528278" y="2301140"/>
            <a:ext cx="4147522" cy="1185010"/>
            <a:chOff x="528278" y="2301140"/>
            <a:chExt cx="4147522" cy="1185010"/>
          </a:xfrm>
        </p:grpSpPr>
        <p:sp>
          <p:nvSpPr>
            <p:cNvPr id="11" name="Round Diagonal Corner of Rectangle 10">
              <a:extLst>
                <a:ext uri="{FF2B5EF4-FFF2-40B4-BE49-F238E27FC236}">
                  <a16:creationId xmlns:a16="http://schemas.microsoft.com/office/drawing/2014/main" id="{9BF12FF1-0EE8-C954-8961-5A3634DD15AF}"/>
                </a:ext>
              </a:extLst>
            </p:cNvPr>
            <p:cNvSpPr/>
            <p:nvPr/>
          </p:nvSpPr>
          <p:spPr>
            <a:xfrm>
              <a:off x="528278" y="2301140"/>
              <a:ext cx="3967522" cy="118501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8" name="TextBox 17">
              <a:extLst>
                <a:ext uri="{FF2B5EF4-FFF2-40B4-BE49-F238E27FC236}">
                  <a16:creationId xmlns:a16="http://schemas.microsoft.com/office/drawing/2014/main" id="{1E63AFAD-107F-CFE2-52E4-49A0D259031F}"/>
                </a:ext>
              </a:extLst>
            </p:cNvPr>
            <p:cNvSpPr txBox="1"/>
            <p:nvPr/>
          </p:nvSpPr>
          <p:spPr>
            <a:xfrm>
              <a:off x="882348" y="2425707"/>
              <a:ext cx="3531996" cy="923330"/>
            </a:xfrm>
            <a:prstGeom prst="rect">
              <a:avLst/>
            </a:prstGeom>
            <a:noFill/>
          </p:spPr>
          <p:txBody>
            <a:bodyPr wrap="square" lIns="0" tIns="0" rIns="0" bIns="0" rtlCol="0">
              <a:spAutoFit/>
            </a:bodyPr>
            <a:lstStyle/>
            <a:p>
              <a:r>
                <a:rPr lang="en-GB" sz="1200" dirty="0">
                  <a:solidFill>
                    <a:schemeClr val="bg1"/>
                  </a:solidFill>
                  <a:effectLst/>
                </a:rPr>
                <a:t>Ensure adequate balance and seamless cooperation between general cardiology and cardiovascular medicine subspecialties within the Society as well as potential for growth and development of all constituents through clear and transparent governance.</a:t>
              </a:r>
            </a:p>
          </p:txBody>
        </p:sp>
        <p:cxnSp>
          <p:nvCxnSpPr>
            <p:cNvPr id="25" name="Straight Connector 24">
              <a:extLst>
                <a:ext uri="{FF2B5EF4-FFF2-40B4-BE49-F238E27FC236}">
                  <a16:creationId xmlns:a16="http://schemas.microsoft.com/office/drawing/2014/main" id="{481174F5-6AF3-830F-BB31-D92677079D2E}"/>
                </a:ext>
              </a:extLst>
            </p:cNvPr>
            <p:cNvCxnSpPr>
              <a:cxnSpLocks/>
            </p:cNvCxnSpPr>
            <p:nvPr/>
          </p:nvCxnSpPr>
          <p:spPr>
            <a:xfrm>
              <a:off x="4495800" y="2851444"/>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EFED967B-96B6-932C-0610-FF2AEC70E0C7}"/>
                </a:ext>
              </a:extLst>
            </p:cNvPr>
            <p:cNvGrpSpPr/>
            <p:nvPr/>
          </p:nvGrpSpPr>
          <p:grpSpPr>
            <a:xfrm>
              <a:off x="630130" y="2447068"/>
              <a:ext cx="165805" cy="164145"/>
              <a:chOff x="587769" y="1840643"/>
              <a:chExt cx="165805" cy="164145"/>
            </a:xfrm>
          </p:grpSpPr>
          <p:sp>
            <p:nvSpPr>
              <p:cNvPr id="35" name="Teardrop 34">
                <a:extLst>
                  <a:ext uri="{FF2B5EF4-FFF2-40B4-BE49-F238E27FC236}">
                    <a16:creationId xmlns:a16="http://schemas.microsoft.com/office/drawing/2014/main" id="{35334640-1A87-26FC-6DEB-B4D92B77FDDE}"/>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7" name="TextBox 36">
                <a:extLst>
                  <a:ext uri="{FF2B5EF4-FFF2-40B4-BE49-F238E27FC236}">
                    <a16:creationId xmlns:a16="http://schemas.microsoft.com/office/drawing/2014/main" id="{E85DAB57-EFD3-D39A-2BCE-15B9C2C7A069}"/>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grpSp>
        <p:nvGrpSpPr>
          <p:cNvPr id="56" name="Group 55">
            <a:extLst>
              <a:ext uri="{FF2B5EF4-FFF2-40B4-BE49-F238E27FC236}">
                <a16:creationId xmlns:a16="http://schemas.microsoft.com/office/drawing/2014/main" id="{CA65C601-B75A-C6AD-95D9-10433CB1F241}"/>
              </a:ext>
            </a:extLst>
          </p:cNvPr>
          <p:cNvGrpSpPr/>
          <p:nvPr/>
        </p:nvGrpSpPr>
        <p:grpSpPr>
          <a:xfrm>
            <a:off x="528278" y="3541605"/>
            <a:ext cx="4147522" cy="756000"/>
            <a:chOff x="528278" y="3541605"/>
            <a:chExt cx="4147522" cy="756000"/>
          </a:xfrm>
        </p:grpSpPr>
        <p:sp>
          <p:nvSpPr>
            <p:cNvPr id="16" name="Round Diagonal Corner of Rectangle 15">
              <a:extLst>
                <a:ext uri="{FF2B5EF4-FFF2-40B4-BE49-F238E27FC236}">
                  <a16:creationId xmlns:a16="http://schemas.microsoft.com/office/drawing/2014/main" id="{BCDFFDB9-5ABA-6542-6C8F-668F6D76D0BC}"/>
                </a:ext>
              </a:extLst>
            </p:cNvPr>
            <p:cNvSpPr/>
            <p:nvPr/>
          </p:nvSpPr>
          <p:spPr>
            <a:xfrm>
              <a:off x="528278" y="3541605"/>
              <a:ext cx="3967522" cy="75600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4" name="TextBox 23">
              <a:extLst>
                <a:ext uri="{FF2B5EF4-FFF2-40B4-BE49-F238E27FC236}">
                  <a16:creationId xmlns:a16="http://schemas.microsoft.com/office/drawing/2014/main" id="{E64CA7A2-B911-E217-4CA4-85A3CD496687}"/>
                </a:ext>
              </a:extLst>
            </p:cNvPr>
            <p:cNvSpPr txBox="1"/>
            <p:nvPr/>
          </p:nvSpPr>
          <p:spPr>
            <a:xfrm>
              <a:off x="882348" y="3629318"/>
              <a:ext cx="3418784" cy="553998"/>
            </a:xfrm>
            <a:prstGeom prst="rect">
              <a:avLst/>
            </a:prstGeom>
            <a:noFill/>
          </p:spPr>
          <p:txBody>
            <a:bodyPr wrap="square" lIns="0" tIns="0" rIns="0" bIns="0" rtlCol="0">
              <a:spAutoFit/>
            </a:bodyPr>
            <a:lstStyle/>
            <a:p>
              <a:r>
                <a:rPr lang="en-GB" sz="1200" dirty="0">
                  <a:solidFill>
                    <a:schemeClr val="bg1"/>
                  </a:solidFill>
                  <a:effectLst/>
                </a:rPr>
                <a:t>Support the creation of disease-oriented management teams and develop disease-oriented education pathways.</a:t>
              </a:r>
            </a:p>
          </p:txBody>
        </p:sp>
        <p:cxnSp>
          <p:nvCxnSpPr>
            <p:cNvPr id="27" name="Straight Connector 26">
              <a:extLst>
                <a:ext uri="{FF2B5EF4-FFF2-40B4-BE49-F238E27FC236}">
                  <a16:creationId xmlns:a16="http://schemas.microsoft.com/office/drawing/2014/main" id="{4FB80B12-F219-D02B-9E6B-8D301E0126EB}"/>
                </a:ext>
              </a:extLst>
            </p:cNvPr>
            <p:cNvCxnSpPr>
              <a:cxnSpLocks/>
            </p:cNvCxnSpPr>
            <p:nvPr/>
          </p:nvCxnSpPr>
          <p:spPr>
            <a:xfrm>
              <a:off x="4495800" y="3887764"/>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4CAD2265-6EB0-DF4B-14F0-FD0EB5E8013F}"/>
                </a:ext>
              </a:extLst>
            </p:cNvPr>
            <p:cNvGrpSpPr/>
            <p:nvPr/>
          </p:nvGrpSpPr>
          <p:grpSpPr>
            <a:xfrm>
              <a:off x="630130" y="3663093"/>
              <a:ext cx="165805" cy="164145"/>
              <a:chOff x="587769" y="1840643"/>
              <a:chExt cx="165805" cy="164145"/>
            </a:xfrm>
          </p:grpSpPr>
          <p:sp>
            <p:nvSpPr>
              <p:cNvPr id="39" name="Teardrop 38">
                <a:extLst>
                  <a:ext uri="{FF2B5EF4-FFF2-40B4-BE49-F238E27FC236}">
                    <a16:creationId xmlns:a16="http://schemas.microsoft.com/office/drawing/2014/main" id="{15759161-0E33-42AD-904B-9CB9C6313A5A}"/>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0" name="TextBox 39">
                <a:extLst>
                  <a:ext uri="{FF2B5EF4-FFF2-40B4-BE49-F238E27FC236}">
                    <a16:creationId xmlns:a16="http://schemas.microsoft.com/office/drawing/2014/main" id="{57C85D54-F7D1-298A-6663-EEC91A713157}"/>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grpSp>
        <p:nvGrpSpPr>
          <p:cNvPr id="57" name="Group 56">
            <a:extLst>
              <a:ext uri="{FF2B5EF4-FFF2-40B4-BE49-F238E27FC236}">
                <a16:creationId xmlns:a16="http://schemas.microsoft.com/office/drawing/2014/main" id="{DD7560C9-20D6-2EBB-5488-AC24FF14E49B}"/>
              </a:ext>
            </a:extLst>
          </p:cNvPr>
          <p:cNvGrpSpPr/>
          <p:nvPr/>
        </p:nvGrpSpPr>
        <p:grpSpPr>
          <a:xfrm>
            <a:off x="5083175" y="1726982"/>
            <a:ext cx="3489270" cy="576000"/>
            <a:chOff x="5083175" y="1726982"/>
            <a:chExt cx="3489270" cy="576000"/>
          </a:xfrm>
        </p:grpSpPr>
        <p:cxnSp>
          <p:nvCxnSpPr>
            <p:cNvPr id="26" name="Straight Connector 25">
              <a:extLst>
                <a:ext uri="{FF2B5EF4-FFF2-40B4-BE49-F238E27FC236}">
                  <a16:creationId xmlns:a16="http://schemas.microsoft.com/office/drawing/2014/main" id="{11CFDF93-7FA1-6923-F5C0-0C4E73904BEE}"/>
                </a:ext>
              </a:extLst>
            </p:cNvPr>
            <p:cNvCxnSpPr>
              <a:cxnSpLocks/>
            </p:cNvCxnSpPr>
            <p:nvPr/>
          </p:nvCxnSpPr>
          <p:spPr>
            <a:xfrm>
              <a:off x="5083175" y="1981494"/>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7" name="Round Diagonal Corner of Rectangle 16">
              <a:extLst>
                <a:ext uri="{FF2B5EF4-FFF2-40B4-BE49-F238E27FC236}">
                  <a16:creationId xmlns:a16="http://schemas.microsoft.com/office/drawing/2014/main" id="{6217026F-0D08-875D-20CF-421F66A45675}"/>
                </a:ext>
              </a:extLst>
            </p:cNvPr>
            <p:cNvSpPr/>
            <p:nvPr/>
          </p:nvSpPr>
          <p:spPr>
            <a:xfrm>
              <a:off x="5256000" y="1726982"/>
              <a:ext cx="3316445" cy="576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0" name="TextBox 29">
              <a:extLst>
                <a:ext uri="{FF2B5EF4-FFF2-40B4-BE49-F238E27FC236}">
                  <a16:creationId xmlns:a16="http://schemas.microsoft.com/office/drawing/2014/main" id="{D034CAA2-0401-3E6B-C730-081F4EC54790}"/>
                </a:ext>
              </a:extLst>
            </p:cNvPr>
            <p:cNvSpPr txBox="1"/>
            <p:nvPr/>
          </p:nvSpPr>
          <p:spPr>
            <a:xfrm>
              <a:off x="5639113" y="1817350"/>
              <a:ext cx="2875502" cy="369332"/>
            </a:xfrm>
            <a:prstGeom prst="rect">
              <a:avLst/>
            </a:prstGeom>
            <a:noFill/>
          </p:spPr>
          <p:txBody>
            <a:bodyPr wrap="square" lIns="0" tIns="0" rIns="0" bIns="0" rtlCol="0">
              <a:spAutoFit/>
            </a:bodyPr>
            <a:lstStyle/>
            <a:p>
              <a:r>
                <a:rPr lang="en-GB" sz="1200" dirty="0">
                  <a:solidFill>
                    <a:schemeClr val="bg1"/>
                  </a:solidFill>
                  <a:effectLst/>
                </a:rPr>
                <a:t>Offer training, qualifications and benefits for general practitioners and allied professionals.</a:t>
              </a:r>
            </a:p>
          </p:txBody>
        </p:sp>
        <p:grpSp>
          <p:nvGrpSpPr>
            <p:cNvPr id="41" name="Group 40">
              <a:extLst>
                <a:ext uri="{FF2B5EF4-FFF2-40B4-BE49-F238E27FC236}">
                  <a16:creationId xmlns:a16="http://schemas.microsoft.com/office/drawing/2014/main" id="{6735B786-1188-F406-B2E7-B97B378F9100}"/>
                </a:ext>
              </a:extLst>
            </p:cNvPr>
            <p:cNvGrpSpPr/>
            <p:nvPr/>
          </p:nvGrpSpPr>
          <p:grpSpPr>
            <a:xfrm>
              <a:off x="5370099" y="1840643"/>
              <a:ext cx="165805" cy="164145"/>
              <a:chOff x="587769" y="1840643"/>
              <a:chExt cx="165805" cy="164145"/>
            </a:xfrm>
          </p:grpSpPr>
          <p:sp>
            <p:nvSpPr>
              <p:cNvPr id="43" name="Teardrop 42">
                <a:extLst>
                  <a:ext uri="{FF2B5EF4-FFF2-40B4-BE49-F238E27FC236}">
                    <a16:creationId xmlns:a16="http://schemas.microsoft.com/office/drawing/2014/main" id="{D9764FBC-D053-3FB3-6670-F1D1136B960E}"/>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4" name="TextBox 43">
                <a:extLst>
                  <a:ext uri="{FF2B5EF4-FFF2-40B4-BE49-F238E27FC236}">
                    <a16:creationId xmlns:a16="http://schemas.microsoft.com/office/drawing/2014/main" id="{4E93ED81-4388-A2F2-F69C-0F64519E82DE}"/>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4</a:t>
                </a:r>
              </a:p>
            </p:txBody>
          </p:sp>
        </p:grpSp>
      </p:grpSp>
      <p:grpSp>
        <p:nvGrpSpPr>
          <p:cNvPr id="58" name="Group 57">
            <a:extLst>
              <a:ext uri="{FF2B5EF4-FFF2-40B4-BE49-F238E27FC236}">
                <a16:creationId xmlns:a16="http://schemas.microsoft.com/office/drawing/2014/main" id="{543C026B-D5CF-A185-7893-FAD295080F36}"/>
              </a:ext>
            </a:extLst>
          </p:cNvPr>
          <p:cNvGrpSpPr/>
          <p:nvPr/>
        </p:nvGrpSpPr>
        <p:grpSpPr>
          <a:xfrm>
            <a:off x="5083175" y="2379112"/>
            <a:ext cx="3489270" cy="576000"/>
            <a:chOff x="5083175" y="2379112"/>
            <a:chExt cx="3489270" cy="576000"/>
          </a:xfrm>
        </p:grpSpPr>
        <p:cxnSp>
          <p:nvCxnSpPr>
            <p:cNvPr id="28" name="Straight Connector 27">
              <a:extLst>
                <a:ext uri="{FF2B5EF4-FFF2-40B4-BE49-F238E27FC236}">
                  <a16:creationId xmlns:a16="http://schemas.microsoft.com/office/drawing/2014/main" id="{49787646-A303-E15D-7699-70BE40A7F06B}"/>
                </a:ext>
              </a:extLst>
            </p:cNvPr>
            <p:cNvCxnSpPr>
              <a:cxnSpLocks/>
            </p:cNvCxnSpPr>
            <p:nvPr/>
          </p:nvCxnSpPr>
          <p:spPr>
            <a:xfrm>
              <a:off x="5083175" y="2692694"/>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9" name="Round Diagonal Corner of Rectangle 18">
              <a:extLst>
                <a:ext uri="{FF2B5EF4-FFF2-40B4-BE49-F238E27FC236}">
                  <a16:creationId xmlns:a16="http://schemas.microsoft.com/office/drawing/2014/main" id="{CBBF4B41-92AF-BEA0-C712-DBA1637DBB8D}"/>
                </a:ext>
              </a:extLst>
            </p:cNvPr>
            <p:cNvSpPr/>
            <p:nvPr/>
          </p:nvSpPr>
          <p:spPr>
            <a:xfrm>
              <a:off x="5256000" y="2379112"/>
              <a:ext cx="3316445" cy="576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6" name="TextBox 35">
              <a:extLst>
                <a:ext uri="{FF2B5EF4-FFF2-40B4-BE49-F238E27FC236}">
                  <a16:creationId xmlns:a16="http://schemas.microsoft.com/office/drawing/2014/main" id="{B067654A-8B39-D066-D326-F5105E8C854F}"/>
                </a:ext>
              </a:extLst>
            </p:cNvPr>
            <p:cNvSpPr txBox="1"/>
            <p:nvPr/>
          </p:nvSpPr>
          <p:spPr>
            <a:xfrm>
              <a:off x="5642828" y="2471445"/>
              <a:ext cx="2879666" cy="369332"/>
            </a:xfrm>
            <a:prstGeom prst="rect">
              <a:avLst/>
            </a:prstGeom>
            <a:noFill/>
          </p:spPr>
          <p:txBody>
            <a:bodyPr wrap="square" lIns="0" tIns="0" rIns="0" bIns="0" rtlCol="0">
              <a:spAutoFit/>
            </a:bodyPr>
            <a:lstStyle/>
            <a:p>
              <a:r>
                <a:rPr lang="en-GB" sz="1200" dirty="0">
                  <a:solidFill>
                    <a:schemeClr val="bg1"/>
                  </a:solidFill>
                  <a:effectLst/>
                </a:rPr>
                <a:t>Provide an attractive, affordable certification programme for cardiovascular institutions.</a:t>
              </a:r>
            </a:p>
          </p:txBody>
        </p:sp>
        <p:grpSp>
          <p:nvGrpSpPr>
            <p:cNvPr id="45" name="Group 44">
              <a:extLst>
                <a:ext uri="{FF2B5EF4-FFF2-40B4-BE49-F238E27FC236}">
                  <a16:creationId xmlns:a16="http://schemas.microsoft.com/office/drawing/2014/main" id="{C321F9B1-7506-A7CF-D547-B2AC89DA4196}"/>
                </a:ext>
              </a:extLst>
            </p:cNvPr>
            <p:cNvGrpSpPr/>
            <p:nvPr/>
          </p:nvGrpSpPr>
          <p:grpSpPr>
            <a:xfrm>
              <a:off x="5370099" y="2501043"/>
              <a:ext cx="165805" cy="164145"/>
              <a:chOff x="587769" y="1840643"/>
              <a:chExt cx="165805" cy="164145"/>
            </a:xfrm>
          </p:grpSpPr>
          <p:sp>
            <p:nvSpPr>
              <p:cNvPr id="49" name="Teardrop 48">
                <a:extLst>
                  <a:ext uri="{FF2B5EF4-FFF2-40B4-BE49-F238E27FC236}">
                    <a16:creationId xmlns:a16="http://schemas.microsoft.com/office/drawing/2014/main" id="{2B77E2B0-FF23-4DAA-15D1-6A77AC58D85D}"/>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0" name="TextBox 49">
                <a:extLst>
                  <a:ext uri="{FF2B5EF4-FFF2-40B4-BE49-F238E27FC236}">
                    <a16:creationId xmlns:a16="http://schemas.microsoft.com/office/drawing/2014/main" id="{F872E415-AEBD-FAAF-E3BD-60B3C8336BC6}"/>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5</a:t>
                </a:r>
              </a:p>
            </p:txBody>
          </p:sp>
        </p:grpSp>
      </p:grpSp>
      <p:grpSp>
        <p:nvGrpSpPr>
          <p:cNvPr id="59" name="Group 58">
            <a:extLst>
              <a:ext uri="{FF2B5EF4-FFF2-40B4-BE49-F238E27FC236}">
                <a16:creationId xmlns:a16="http://schemas.microsoft.com/office/drawing/2014/main" id="{0D2D432E-0659-5C8D-8A2B-6548B166FF3D}"/>
              </a:ext>
            </a:extLst>
          </p:cNvPr>
          <p:cNvGrpSpPr/>
          <p:nvPr/>
        </p:nvGrpSpPr>
        <p:grpSpPr>
          <a:xfrm>
            <a:off x="5083175" y="3031941"/>
            <a:ext cx="3489270" cy="972000"/>
            <a:chOff x="5083175" y="3031941"/>
            <a:chExt cx="3489270" cy="972000"/>
          </a:xfrm>
        </p:grpSpPr>
        <p:cxnSp>
          <p:nvCxnSpPr>
            <p:cNvPr id="29" name="Straight Connector 28">
              <a:extLst>
                <a:ext uri="{FF2B5EF4-FFF2-40B4-BE49-F238E27FC236}">
                  <a16:creationId xmlns:a16="http://schemas.microsoft.com/office/drawing/2014/main" id="{FB804DFE-1575-0F5F-5A9C-36871AF8FEF6}"/>
                </a:ext>
              </a:extLst>
            </p:cNvPr>
            <p:cNvCxnSpPr>
              <a:cxnSpLocks/>
            </p:cNvCxnSpPr>
            <p:nvPr/>
          </p:nvCxnSpPr>
          <p:spPr>
            <a:xfrm>
              <a:off x="5083175" y="3532587"/>
              <a:ext cx="1800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0" name="Round Diagonal Corner of Rectangle 19">
              <a:extLst>
                <a:ext uri="{FF2B5EF4-FFF2-40B4-BE49-F238E27FC236}">
                  <a16:creationId xmlns:a16="http://schemas.microsoft.com/office/drawing/2014/main" id="{487CDD26-999A-A4A8-D26E-BED359C201F9}"/>
                </a:ext>
              </a:extLst>
            </p:cNvPr>
            <p:cNvSpPr/>
            <p:nvPr/>
          </p:nvSpPr>
          <p:spPr>
            <a:xfrm>
              <a:off x="5256000" y="3031941"/>
              <a:ext cx="3316445" cy="972000"/>
            </a:xfrm>
            <a:prstGeom prst="round2DiagRect">
              <a:avLst>
                <a:gd name="adj1" fmla="val 19598"/>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2" name="TextBox 41">
              <a:extLst>
                <a:ext uri="{FF2B5EF4-FFF2-40B4-BE49-F238E27FC236}">
                  <a16:creationId xmlns:a16="http://schemas.microsoft.com/office/drawing/2014/main" id="{30505E14-B265-B707-B0DC-66662FE91006}"/>
                </a:ext>
              </a:extLst>
            </p:cNvPr>
            <p:cNvSpPr txBox="1"/>
            <p:nvPr/>
          </p:nvSpPr>
          <p:spPr>
            <a:xfrm>
              <a:off x="5642828" y="3144433"/>
              <a:ext cx="2815372" cy="744463"/>
            </a:xfrm>
            <a:prstGeom prst="rect">
              <a:avLst/>
            </a:prstGeom>
            <a:noFill/>
          </p:spPr>
          <p:txBody>
            <a:bodyPr wrap="square" lIns="0" tIns="0" rIns="0" bIns="0" rtlCol="0">
              <a:spAutoFit/>
            </a:bodyPr>
            <a:lstStyle/>
            <a:p>
              <a:r>
                <a:rPr lang="en-GB" sz="1200" dirty="0">
                  <a:solidFill>
                    <a:schemeClr val="bg1"/>
                  </a:solidFill>
                  <a:effectLst/>
                </a:rPr>
                <a:t>Ensure that ESC clinical practice guidelines provide ‘prioritisation’ advice for settings with limited resources or potential for specialisations.</a:t>
              </a:r>
            </a:p>
          </p:txBody>
        </p:sp>
        <p:grpSp>
          <p:nvGrpSpPr>
            <p:cNvPr id="51" name="Group 50">
              <a:extLst>
                <a:ext uri="{FF2B5EF4-FFF2-40B4-BE49-F238E27FC236}">
                  <a16:creationId xmlns:a16="http://schemas.microsoft.com/office/drawing/2014/main" id="{24063D6F-12D3-EC91-ED62-9596971E42AA}"/>
                </a:ext>
              </a:extLst>
            </p:cNvPr>
            <p:cNvGrpSpPr/>
            <p:nvPr/>
          </p:nvGrpSpPr>
          <p:grpSpPr>
            <a:xfrm>
              <a:off x="5370099" y="3175957"/>
              <a:ext cx="165805" cy="164145"/>
              <a:chOff x="587769" y="1840643"/>
              <a:chExt cx="165805" cy="164145"/>
            </a:xfrm>
          </p:grpSpPr>
          <p:sp>
            <p:nvSpPr>
              <p:cNvPr id="52" name="Teardrop 51">
                <a:extLst>
                  <a:ext uri="{FF2B5EF4-FFF2-40B4-BE49-F238E27FC236}">
                    <a16:creationId xmlns:a16="http://schemas.microsoft.com/office/drawing/2014/main" id="{E6E08A2D-01DB-8664-050C-AA0B702E23FC}"/>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3" name="TextBox 52">
                <a:extLst>
                  <a:ext uri="{FF2B5EF4-FFF2-40B4-BE49-F238E27FC236}">
                    <a16:creationId xmlns:a16="http://schemas.microsoft.com/office/drawing/2014/main" id="{FC6570B2-090E-C023-BA2A-D5C8ACE9109F}"/>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6</a:t>
                </a:r>
              </a:p>
            </p:txBody>
          </p:sp>
        </p:grpSp>
      </p:grpSp>
      <p:sp>
        <p:nvSpPr>
          <p:cNvPr id="91" name="Text Placeholder 3">
            <a:extLst>
              <a:ext uri="{FF2B5EF4-FFF2-40B4-BE49-F238E27FC236}">
                <a16:creationId xmlns:a16="http://schemas.microsoft.com/office/drawing/2014/main" id="{95C92566-7703-4CE4-28F6-AF29643E33E5}"/>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3</a:t>
            </a:r>
          </a:p>
        </p:txBody>
      </p:sp>
      <p:grpSp>
        <p:nvGrpSpPr>
          <p:cNvPr id="92" name="Group 91">
            <a:extLst>
              <a:ext uri="{FF2B5EF4-FFF2-40B4-BE49-F238E27FC236}">
                <a16:creationId xmlns:a16="http://schemas.microsoft.com/office/drawing/2014/main" id="{6D3E5055-828F-357B-F856-A84974728030}"/>
              </a:ext>
            </a:extLst>
          </p:cNvPr>
          <p:cNvGrpSpPr>
            <a:grpSpLocks/>
          </p:cNvGrpSpPr>
          <p:nvPr/>
        </p:nvGrpSpPr>
        <p:grpSpPr bwMode="auto">
          <a:xfrm>
            <a:off x="540000" y="803339"/>
            <a:ext cx="8053932" cy="71438"/>
            <a:chOff x="-1758914" y="723563"/>
            <a:chExt cx="8055149" cy="72000"/>
          </a:xfrm>
        </p:grpSpPr>
        <p:cxnSp>
          <p:nvCxnSpPr>
            <p:cNvPr id="93" name="Connecteur droit 3">
              <a:extLst>
                <a:ext uri="{FF2B5EF4-FFF2-40B4-BE49-F238E27FC236}">
                  <a16:creationId xmlns:a16="http://schemas.microsoft.com/office/drawing/2014/main" id="{927E2C90-45AB-0C22-B7E1-E93D700437C7}"/>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94" name="Oval 93">
              <a:extLst>
                <a:ext uri="{FF2B5EF4-FFF2-40B4-BE49-F238E27FC236}">
                  <a16:creationId xmlns:a16="http://schemas.microsoft.com/office/drawing/2014/main" id="{8CD8CDA4-3B5F-32ED-0BAE-39D58DD3F178}"/>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95" name="Group 94">
            <a:extLst>
              <a:ext uri="{FF2B5EF4-FFF2-40B4-BE49-F238E27FC236}">
                <a16:creationId xmlns:a16="http://schemas.microsoft.com/office/drawing/2014/main" id="{54897943-FDFA-297C-5212-D35960A5F11B}"/>
              </a:ext>
            </a:extLst>
          </p:cNvPr>
          <p:cNvGrpSpPr/>
          <p:nvPr/>
        </p:nvGrpSpPr>
        <p:grpSpPr>
          <a:xfrm>
            <a:off x="540000" y="1094348"/>
            <a:ext cx="8053932" cy="391133"/>
            <a:chOff x="540000" y="1094348"/>
            <a:chExt cx="8053932" cy="391133"/>
          </a:xfrm>
        </p:grpSpPr>
        <p:pic>
          <p:nvPicPr>
            <p:cNvPr id="96" name="Picture 95">
              <a:extLst>
                <a:ext uri="{FF2B5EF4-FFF2-40B4-BE49-F238E27FC236}">
                  <a16:creationId xmlns:a16="http://schemas.microsoft.com/office/drawing/2014/main" id="{2BC2ABF4-70E6-BE53-ADA3-3E9D0524C9CD}"/>
                </a:ext>
              </a:extLst>
            </p:cNvPr>
            <p:cNvPicPr>
              <a:picLocks noChangeAspect="1"/>
            </p:cNvPicPr>
            <p:nvPr/>
          </p:nvPicPr>
          <p:blipFill>
            <a:blip r:embed="rId3">
              <a:alphaModFix/>
            </a:blip>
            <a:stretch>
              <a:fillRect/>
            </a:stretch>
          </p:blipFill>
          <p:spPr>
            <a:xfrm>
              <a:off x="990128" y="1123950"/>
              <a:ext cx="457671" cy="252787"/>
            </a:xfrm>
            <a:prstGeom prst="rect">
              <a:avLst/>
            </a:prstGeom>
          </p:spPr>
        </p:pic>
        <p:sp>
          <p:nvSpPr>
            <p:cNvPr id="97" name="Text Placeholder 3">
              <a:extLst>
                <a:ext uri="{FF2B5EF4-FFF2-40B4-BE49-F238E27FC236}">
                  <a16:creationId xmlns:a16="http://schemas.microsoft.com/office/drawing/2014/main" id="{6E99CD36-BAAE-85E9-BFB3-895658775D27}"/>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sp>
        <p:nvSpPr>
          <p:cNvPr id="2" name="TextBox 1">
            <a:extLst>
              <a:ext uri="{FF2B5EF4-FFF2-40B4-BE49-F238E27FC236}">
                <a16:creationId xmlns:a16="http://schemas.microsoft.com/office/drawing/2014/main" id="{7E6D298E-E962-B6F0-EDA3-6AD55D36347E}"/>
              </a:ext>
            </a:extLst>
          </p:cNvPr>
          <p:cNvSpPr txBox="1"/>
          <p:nvPr/>
        </p:nvSpPr>
        <p:spPr>
          <a:xfrm>
            <a:off x="1371600"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4179557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0434C553-6408-43DA-E3BF-9014D048A391}"/>
              </a:ext>
            </a:extLst>
          </p:cNvPr>
          <p:cNvSpPr txBox="1">
            <a:spLocks/>
          </p:cNvSpPr>
          <p:nvPr/>
        </p:nvSpPr>
        <p:spPr>
          <a:xfrm>
            <a:off x="507362" y="954877"/>
            <a:ext cx="1034800" cy="339520"/>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1600" dirty="0">
              <a:solidFill>
                <a:srgbClr val="AE1022"/>
              </a:solidFill>
              <a:latin typeface="+mn-lt"/>
            </a:endParaRPr>
          </a:p>
        </p:txBody>
      </p:sp>
      <p:sp>
        <p:nvSpPr>
          <p:cNvPr id="4" name="TextBox 3">
            <a:extLst>
              <a:ext uri="{FF2B5EF4-FFF2-40B4-BE49-F238E27FC236}">
                <a16:creationId xmlns:a16="http://schemas.microsoft.com/office/drawing/2014/main" id="{09B37E1E-D781-A677-78B1-40D34A4CF3B0}"/>
              </a:ext>
            </a:extLst>
          </p:cNvPr>
          <p:cNvSpPr txBox="1"/>
          <p:nvPr/>
        </p:nvSpPr>
        <p:spPr>
          <a:xfrm>
            <a:off x="540000" y="2089042"/>
            <a:ext cx="3879600" cy="2489784"/>
          </a:xfrm>
          <a:prstGeom prst="rect">
            <a:avLst/>
          </a:prstGeom>
          <a:noFill/>
        </p:spPr>
        <p:txBody>
          <a:bodyPr wrap="square" lIns="0" tIns="0" rIns="0" bIns="0" rtlCol="0">
            <a:spAutoFit/>
          </a:bodyPr>
          <a:lstStyle/>
          <a:p>
            <a:pPr algn="just">
              <a:lnSpc>
                <a:spcPts val="1520"/>
              </a:lnSpc>
            </a:pPr>
            <a:r>
              <a:rPr lang="en-US" sz="1100" u="none" strike="noStrike" baseline="0" dirty="0">
                <a:solidFill>
                  <a:srgbClr val="57585A"/>
                </a:solidFill>
                <a:latin typeface="Calibri Light" panose="020F0302020204030204" pitchFamily="34" charset="0"/>
                <a:cs typeface="Calibri Light" panose="020F0302020204030204" pitchFamily="34" charset="0"/>
              </a:rPr>
              <a:t>Digital technology, with its potential to store and </a:t>
            </a:r>
            <a:r>
              <a:rPr lang="en-US" sz="1100" u="none" strike="noStrike" baseline="0" dirty="0" err="1">
                <a:solidFill>
                  <a:srgbClr val="57585A"/>
                </a:solidFill>
                <a:latin typeface="Calibri Light" panose="020F0302020204030204" pitchFamily="34" charset="0"/>
                <a:cs typeface="Calibri Light" panose="020F0302020204030204" pitchFamily="34" charset="0"/>
              </a:rPr>
              <a:t>analyse</a:t>
            </a:r>
            <a:r>
              <a:rPr lang="en-US" sz="1100" u="none" strike="noStrike" baseline="0" dirty="0">
                <a:solidFill>
                  <a:srgbClr val="57585A"/>
                </a:solidFill>
                <a:latin typeface="Calibri Light" panose="020F0302020204030204" pitchFamily="34" charset="0"/>
                <a:cs typeface="Calibri Light" panose="020F0302020204030204" pitchFamily="34" charset="0"/>
              </a:rPr>
              <a:t> very large amounts of data, will increasingly penetrate research and medical practice. Artificial intelligence applications such as machine learning will become common tools to enhance scientific and clinical work. In addition, digital communication tools will impact clinical practice, medical decision making, communication with patients, and the ability to monitor patient well-being over extended periods of time. This will profoundly impact the relationship between patients, physicians and other healthcare providers. In order to participate in this development, the integration of specialists in digital technology into all aspects of cardiovascular research and medicine is required, as is the provision of respective competencies and knowledge for cardiovascular healthcare professionals. </a:t>
            </a:r>
            <a:endParaRPr lang="en-US" sz="900" dirty="0">
              <a:latin typeface="Calibri Light" panose="020F0302020204030204" pitchFamily="34" charset="0"/>
              <a:cs typeface="Calibri Light" panose="020F0302020204030204" pitchFamily="34" charset="0"/>
            </a:endParaRPr>
          </a:p>
        </p:txBody>
      </p:sp>
      <p:sp>
        <p:nvSpPr>
          <p:cNvPr id="5" name="Text Placeholder 3">
            <a:extLst>
              <a:ext uri="{FF2B5EF4-FFF2-40B4-BE49-F238E27FC236}">
                <a16:creationId xmlns:a16="http://schemas.microsoft.com/office/drawing/2014/main" id="{A5A70C76-090C-B5DA-FD34-4BD4C4F9EA5B}"/>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4</a:t>
            </a:r>
          </a:p>
        </p:txBody>
      </p:sp>
      <p:sp>
        <p:nvSpPr>
          <p:cNvPr id="6" name="TextBox 5">
            <a:extLst>
              <a:ext uri="{FF2B5EF4-FFF2-40B4-BE49-F238E27FC236}">
                <a16:creationId xmlns:a16="http://schemas.microsoft.com/office/drawing/2014/main" id="{C46411F0-978D-F8F5-21A5-1735117AE9AA}"/>
              </a:ext>
            </a:extLst>
          </p:cNvPr>
          <p:cNvSpPr txBox="1"/>
          <p:nvPr/>
        </p:nvSpPr>
        <p:spPr>
          <a:xfrm>
            <a:off x="540000" y="1345471"/>
            <a:ext cx="3803400" cy="692497"/>
          </a:xfrm>
          <a:prstGeom prst="rect">
            <a:avLst/>
          </a:prstGeom>
          <a:noFill/>
        </p:spPr>
        <p:txBody>
          <a:bodyPr wrap="square" lIns="0" tIns="0" rIns="0" bIns="0" rtlCol="0">
            <a:spAutoFit/>
          </a:bodyPr>
          <a:lstStyle/>
          <a:p>
            <a:pPr>
              <a:lnSpc>
                <a:spcPts val="1820"/>
              </a:lnSpc>
            </a:pPr>
            <a:r>
              <a:rPr lang="en-GB" sz="1600" dirty="0">
                <a:solidFill>
                  <a:srgbClr val="AA0000"/>
                </a:solidFill>
                <a:effectLst/>
                <a:latin typeface="Calibri Light" panose="020F0302020204030204" pitchFamily="34" charset="0"/>
                <a:cs typeface="Calibri Light" panose="020F0302020204030204" pitchFamily="34" charset="0"/>
              </a:rPr>
              <a:t>Digital tools, artificial intelligence and big data analytics play a prominent role in medicine and research</a:t>
            </a:r>
          </a:p>
        </p:txBody>
      </p:sp>
      <p:cxnSp>
        <p:nvCxnSpPr>
          <p:cNvPr id="10" name="Straight Connector 9">
            <a:extLst>
              <a:ext uri="{FF2B5EF4-FFF2-40B4-BE49-F238E27FC236}">
                <a16:creationId xmlns:a16="http://schemas.microsoft.com/office/drawing/2014/main" id="{DA1BBDC4-FC42-7C42-9DE5-F6C7AA677BEF}"/>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316019A5-7268-72B2-7032-8A00FA100D40}"/>
              </a:ext>
            </a:extLst>
          </p:cNvPr>
          <p:cNvGrpSpPr/>
          <p:nvPr/>
        </p:nvGrpSpPr>
        <p:grpSpPr>
          <a:xfrm>
            <a:off x="304800" y="863042"/>
            <a:ext cx="1920510" cy="363220"/>
            <a:chOff x="304800" y="863042"/>
            <a:chExt cx="1920510" cy="363220"/>
          </a:xfrm>
        </p:grpSpPr>
        <p:cxnSp>
          <p:nvCxnSpPr>
            <p:cNvPr id="9" name="Straight Connector 8">
              <a:extLst>
                <a:ext uri="{FF2B5EF4-FFF2-40B4-BE49-F238E27FC236}">
                  <a16:creationId xmlns:a16="http://schemas.microsoft.com/office/drawing/2014/main" id="{3F73AAFD-7735-3432-C940-3C80009E56F1}"/>
                </a:ext>
              </a:extLst>
            </p:cNvPr>
            <p:cNvCxnSpPr>
              <a:cxnSpLocks/>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4D56850-FC3F-E9F3-012F-7872478FBDBA}"/>
                </a:ext>
              </a:extLst>
            </p:cNvPr>
            <p:cNvPicPr>
              <a:picLocks noChangeAspect="1"/>
            </p:cNvPicPr>
            <p:nvPr/>
          </p:nvPicPr>
          <p:blipFill>
            <a:blip r:embed="rId2"/>
            <a:stretch>
              <a:fillRect/>
            </a:stretch>
          </p:blipFill>
          <p:spPr>
            <a:xfrm>
              <a:off x="507000" y="863042"/>
              <a:ext cx="1718310" cy="363220"/>
            </a:xfrm>
            <a:prstGeom prst="rect">
              <a:avLst/>
            </a:prstGeom>
            <a:effectLst>
              <a:outerShdw blurRad="50800" dist="38100" dir="2700000" algn="tl" rotWithShape="0">
                <a:prstClr val="black">
                  <a:alpha val="20000"/>
                </a:prstClr>
              </a:outerShdw>
            </a:effectLst>
          </p:spPr>
        </p:pic>
      </p:grpSp>
      <p:sp>
        <p:nvSpPr>
          <p:cNvPr id="2" name="TextBox 1">
            <a:extLst>
              <a:ext uri="{FF2B5EF4-FFF2-40B4-BE49-F238E27FC236}">
                <a16:creationId xmlns:a16="http://schemas.microsoft.com/office/drawing/2014/main" id="{B034A154-B3AE-E5DD-7635-F693A76A6BC1}"/>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a:t>
            </a:r>
            <a:r>
              <a:rPr lang="en-US" sz="800" dirty="0">
                <a:solidFill>
                  <a:schemeClr val="bg1"/>
                </a:solidFill>
                <a:effectLst/>
                <a:latin typeface="Calibri" panose="020F0502020204030204" pitchFamily="34" charset="0"/>
                <a:ea typeface="Calibri" panose="020F0502020204030204" pitchFamily="34" charset="0"/>
              </a:rPr>
              <a:t>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2835856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4D7C0252-06BD-6512-3ACB-60A5787B4BAD}"/>
              </a:ext>
            </a:extLst>
          </p:cNvPr>
          <p:cNvPicPr>
            <a:picLocks noChangeAspect="1"/>
          </p:cNvPicPr>
          <p:nvPr/>
        </p:nvPicPr>
        <p:blipFill>
          <a:blip r:embed="rId2"/>
          <a:srcRect/>
          <a:stretch/>
        </p:blipFill>
        <p:spPr>
          <a:xfrm>
            <a:off x="6212997" y="1740771"/>
            <a:ext cx="2245203" cy="3402730"/>
          </a:xfrm>
          <a:prstGeom prst="rect">
            <a:avLst/>
          </a:prstGeom>
        </p:spPr>
      </p:pic>
      <p:grpSp>
        <p:nvGrpSpPr>
          <p:cNvPr id="81" name="Group 80">
            <a:extLst>
              <a:ext uri="{FF2B5EF4-FFF2-40B4-BE49-F238E27FC236}">
                <a16:creationId xmlns:a16="http://schemas.microsoft.com/office/drawing/2014/main" id="{658C00A9-E5E9-3D51-E3F1-52E02690EB51}"/>
              </a:ext>
            </a:extLst>
          </p:cNvPr>
          <p:cNvGrpSpPr/>
          <p:nvPr/>
        </p:nvGrpSpPr>
        <p:grpSpPr>
          <a:xfrm>
            <a:off x="1570987" y="1726982"/>
            <a:ext cx="5583599" cy="540000"/>
            <a:chOff x="1570987" y="1726982"/>
            <a:chExt cx="5583599" cy="540000"/>
          </a:xfrm>
        </p:grpSpPr>
        <p:cxnSp>
          <p:nvCxnSpPr>
            <p:cNvPr id="33" name="Straight Connector 32">
              <a:extLst>
                <a:ext uri="{FF2B5EF4-FFF2-40B4-BE49-F238E27FC236}">
                  <a16:creationId xmlns:a16="http://schemas.microsoft.com/office/drawing/2014/main" id="{EB80E43A-2673-2F89-19E9-985AD09C5F9D}"/>
                </a:ext>
              </a:extLst>
            </p:cNvPr>
            <p:cNvCxnSpPr>
              <a:cxnSpLocks/>
            </p:cNvCxnSpPr>
            <p:nvPr/>
          </p:nvCxnSpPr>
          <p:spPr>
            <a:xfrm>
              <a:off x="6745986" y="1981494"/>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DBC11349-CE67-DA55-E2CC-458380312E79}"/>
                </a:ext>
              </a:extLst>
            </p:cNvPr>
            <p:cNvGrpSpPr/>
            <p:nvPr/>
          </p:nvGrpSpPr>
          <p:grpSpPr>
            <a:xfrm>
              <a:off x="1570987" y="1726982"/>
              <a:ext cx="5174999" cy="540000"/>
              <a:chOff x="1164808" y="1726982"/>
              <a:chExt cx="5174999" cy="540000"/>
            </a:xfrm>
          </p:grpSpPr>
          <p:sp>
            <p:nvSpPr>
              <p:cNvPr id="35" name="Round Diagonal Corner of Rectangle 34">
                <a:extLst>
                  <a:ext uri="{FF2B5EF4-FFF2-40B4-BE49-F238E27FC236}">
                    <a16:creationId xmlns:a16="http://schemas.microsoft.com/office/drawing/2014/main" id="{95626A92-4FC3-E2C0-5071-FCB41328FBF1}"/>
                  </a:ext>
                </a:extLst>
              </p:cNvPr>
              <p:cNvSpPr/>
              <p:nvPr/>
            </p:nvSpPr>
            <p:spPr>
              <a:xfrm>
                <a:off x="1164808" y="1726982"/>
                <a:ext cx="5174999" cy="540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6" name="TextBox 35">
                <a:extLst>
                  <a:ext uri="{FF2B5EF4-FFF2-40B4-BE49-F238E27FC236}">
                    <a16:creationId xmlns:a16="http://schemas.microsoft.com/office/drawing/2014/main" id="{5CD84957-94E9-A240-C38C-D9ECB238505C}"/>
                  </a:ext>
                </a:extLst>
              </p:cNvPr>
              <p:cNvSpPr txBox="1"/>
              <p:nvPr/>
            </p:nvSpPr>
            <p:spPr>
              <a:xfrm>
                <a:off x="1579896" y="1796828"/>
                <a:ext cx="4635871" cy="369332"/>
              </a:xfrm>
              <a:prstGeom prst="rect">
                <a:avLst/>
              </a:prstGeom>
              <a:noFill/>
            </p:spPr>
            <p:txBody>
              <a:bodyPr wrap="square" lIns="0" tIns="0" rIns="0" bIns="0" rtlCol="0">
                <a:spAutoFit/>
              </a:bodyPr>
              <a:lstStyle/>
              <a:p>
                <a:r>
                  <a:rPr lang="en-GB" sz="1200" dirty="0">
                    <a:solidFill>
                      <a:schemeClr val="bg1"/>
                    </a:solidFill>
                    <a:effectLst/>
                  </a:rPr>
                  <a:t>Partner with data specialists to be a European driver for data definition and harmonisation in digital health in the area of cardiovascular medicine.</a:t>
                </a:r>
              </a:p>
            </p:txBody>
          </p:sp>
          <p:grpSp>
            <p:nvGrpSpPr>
              <p:cNvPr id="37" name="Group 36">
                <a:extLst>
                  <a:ext uri="{FF2B5EF4-FFF2-40B4-BE49-F238E27FC236}">
                    <a16:creationId xmlns:a16="http://schemas.microsoft.com/office/drawing/2014/main" id="{D6D2B02E-A297-07F5-7EB1-71F3E5611362}"/>
                  </a:ext>
                </a:extLst>
              </p:cNvPr>
              <p:cNvGrpSpPr/>
              <p:nvPr/>
            </p:nvGrpSpPr>
            <p:grpSpPr>
              <a:xfrm>
                <a:off x="1290280" y="1840643"/>
                <a:ext cx="165805" cy="164145"/>
                <a:chOff x="587769" y="1840643"/>
                <a:chExt cx="165805" cy="164145"/>
              </a:xfrm>
            </p:grpSpPr>
            <p:sp>
              <p:nvSpPr>
                <p:cNvPr id="38" name="Teardrop 37">
                  <a:extLst>
                    <a:ext uri="{FF2B5EF4-FFF2-40B4-BE49-F238E27FC236}">
                      <a16:creationId xmlns:a16="http://schemas.microsoft.com/office/drawing/2014/main" id="{432F55B1-5925-D35B-7962-E9F282C71076}"/>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9" name="TextBox 38">
                  <a:extLst>
                    <a:ext uri="{FF2B5EF4-FFF2-40B4-BE49-F238E27FC236}">
                      <a16:creationId xmlns:a16="http://schemas.microsoft.com/office/drawing/2014/main" id="{EAD4544E-393D-A60C-A568-3221A7A95341}"/>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sp>
        <p:nvSpPr>
          <p:cNvPr id="54" name="Text Placeholder 3">
            <a:extLst>
              <a:ext uri="{FF2B5EF4-FFF2-40B4-BE49-F238E27FC236}">
                <a16:creationId xmlns:a16="http://schemas.microsoft.com/office/drawing/2014/main" id="{6D6F46CF-45D7-5DD5-5BDA-D031B5FBA309}"/>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4</a:t>
            </a:r>
          </a:p>
        </p:txBody>
      </p:sp>
      <p:grpSp>
        <p:nvGrpSpPr>
          <p:cNvPr id="55" name="Group 54">
            <a:extLst>
              <a:ext uri="{FF2B5EF4-FFF2-40B4-BE49-F238E27FC236}">
                <a16:creationId xmlns:a16="http://schemas.microsoft.com/office/drawing/2014/main" id="{9C251375-3E3A-FEA1-AADB-BF6AD587883B}"/>
              </a:ext>
            </a:extLst>
          </p:cNvPr>
          <p:cNvGrpSpPr>
            <a:grpSpLocks/>
          </p:cNvGrpSpPr>
          <p:nvPr/>
        </p:nvGrpSpPr>
        <p:grpSpPr bwMode="auto">
          <a:xfrm>
            <a:off x="540000" y="803339"/>
            <a:ext cx="8053932" cy="71438"/>
            <a:chOff x="-1758914" y="723563"/>
            <a:chExt cx="8055149" cy="72000"/>
          </a:xfrm>
        </p:grpSpPr>
        <p:cxnSp>
          <p:nvCxnSpPr>
            <p:cNvPr id="56" name="Connecteur droit 3">
              <a:extLst>
                <a:ext uri="{FF2B5EF4-FFF2-40B4-BE49-F238E27FC236}">
                  <a16:creationId xmlns:a16="http://schemas.microsoft.com/office/drawing/2014/main" id="{5AB5757A-61B1-3A20-7FD7-29B8BFAEF415}"/>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57" name="Oval 56">
              <a:extLst>
                <a:ext uri="{FF2B5EF4-FFF2-40B4-BE49-F238E27FC236}">
                  <a16:creationId xmlns:a16="http://schemas.microsoft.com/office/drawing/2014/main" id="{EA7A8805-4EA7-05B9-6733-C299391F6143}"/>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58" name="Group 57">
            <a:extLst>
              <a:ext uri="{FF2B5EF4-FFF2-40B4-BE49-F238E27FC236}">
                <a16:creationId xmlns:a16="http://schemas.microsoft.com/office/drawing/2014/main" id="{38E81151-D30A-70A6-2C2A-B477D2679435}"/>
              </a:ext>
            </a:extLst>
          </p:cNvPr>
          <p:cNvGrpSpPr/>
          <p:nvPr/>
        </p:nvGrpSpPr>
        <p:grpSpPr>
          <a:xfrm>
            <a:off x="540000" y="1094348"/>
            <a:ext cx="8053932" cy="391133"/>
            <a:chOff x="540000" y="1094348"/>
            <a:chExt cx="8053932" cy="391133"/>
          </a:xfrm>
        </p:grpSpPr>
        <p:pic>
          <p:nvPicPr>
            <p:cNvPr id="59" name="Picture 58">
              <a:extLst>
                <a:ext uri="{FF2B5EF4-FFF2-40B4-BE49-F238E27FC236}">
                  <a16:creationId xmlns:a16="http://schemas.microsoft.com/office/drawing/2014/main" id="{37E1AFF8-9F29-ADF4-D761-7C32DCE736B1}"/>
                </a:ext>
              </a:extLst>
            </p:cNvPr>
            <p:cNvPicPr>
              <a:picLocks noChangeAspect="1"/>
            </p:cNvPicPr>
            <p:nvPr/>
          </p:nvPicPr>
          <p:blipFill>
            <a:blip r:embed="rId3">
              <a:alphaModFix/>
            </a:blip>
            <a:stretch>
              <a:fillRect/>
            </a:stretch>
          </p:blipFill>
          <p:spPr>
            <a:xfrm>
              <a:off x="990128" y="1123950"/>
              <a:ext cx="457671" cy="252787"/>
            </a:xfrm>
            <a:prstGeom prst="rect">
              <a:avLst/>
            </a:prstGeom>
          </p:spPr>
        </p:pic>
        <p:sp>
          <p:nvSpPr>
            <p:cNvPr id="60" name="Text Placeholder 3">
              <a:extLst>
                <a:ext uri="{FF2B5EF4-FFF2-40B4-BE49-F238E27FC236}">
                  <a16:creationId xmlns:a16="http://schemas.microsoft.com/office/drawing/2014/main" id="{FADFF422-8047-D801-9BF0-8757AEDE333E}"/>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grpSp>
        <p:nvGrpSpPr>
          <p:cNvPr id="82" name="Group 81">
            <a:extLst>
              <a:ext uri="{FF2B5EF4-FFF2-40B4-BE49-F238E27FC236}">
                <a16:creationId xmlns:a16="http://schemas.microsoft.com/office/drawing/2014/main" id="{16DB86A0-C1DE-425E-4256-307F46E760D9}"/>
              </a:ext>
            </a:extLst>
          </p:cNvPr>
          <p:cNvGrpSpPr/>
          <p:nvPr/>
        </p:nvGrpSpPr>
        <p:grpSpPr>
          <a:xfrm>
            <a:off x="1570987" y="2336519"/>
            <a:ext cx="5583599" cy="540000"/>
            <a:chOff x="1570987" y="2336519"/>
            <a:chExt cx="5583599" cy="540000"/>
          </a:xfrm>
        </p:grpSpPr>
        <p:cxnSp>
          <p:nvCxnSpPr>
            <p:cNvPr id="52" name="Straight Connector 51">
              <a:extLst>
                <a:ext uri="{FF2B5EF4-FFF2-40B4-BE49-F238E27FC236}">
                  <a16:creationId xmlns:a16="http://schemas.microsoft.com/office/drawing/2014/main" id="{3252447A-CEF4-BCDB-D441-3A6F8311F926}"/>
                </a:ext>
              </a:extLst>
            </p:cNvPr>
            <p:cNvCxnSpPr>
              <a:cxnSpLocks/>
            </p:cNvCxnSpPr>
            <p:nvPr/>
          </p:nvCxnSpPr>
          <p:spPr>
            <a:xfrm>
              <a:off x="6745986" y="2603035"/>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61" name="Group 60">
              <a:extLst>
                <a:ext uri="{FF2B5EF4-FFF2-40B4-BE49-F238E27FC236}">
                  <a16:creationId xmlns:a16="http://schemas.microsoft.com/office/drawing/2014/main" id="{971EF626-E840-4547-6CA8-8CB5BD30B570}"/>
                </a:ext>
              </a:extLst>
            </p:cNvPr>
            <p:cNvGrpSpPr/>
            <p:nvPr/>
          </p:nvGrpSpPr>
          <p:grpSpPr>
            <a:xfrm>
              <a:off x="1570987" y="2336519"/>
              <a:ext cx="5174999" cy="540000"/>
              <a:chOff x="1164808" y="1726982"/>
              <a:chExt cx="5174999" cy="540000"/>
            </a:xfrm>
          </p:grpSpPr>
          <p:sp>
            <p:nvSpPr>
              <p:cNvPr id="62" name="Round Diagonal Corner of Rectangle 61">
                <a:extLst>
                  <a:ext uri="{FF2B5EF4-FFF2-40B4-BE49-F238E27FC236}">
                    <a16:creationId xmlns:a16="http://schemas.microsoft.com/office/drawing/2014/main" id="{D626D002-8243-B13E-3A18-CEE356E464DD}"/>
                  </a:ext>
                </a:extLst>
              </p:cNvPr>
              <p:cNvSpPr/>
              <p:nvPr/>
            </p:nvSpPr>
            <p:spPr>
              <a:xfrm>
                <a:off x="1164808" y="1726982"/>
                <a:ext cx="5174999" cy="540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3" name="TextBox 62">
                <a:extLst>
                  <a:ext uri="{FF2B5EF4-FFF2-40B4-BE49-F238E27FC236}">
                    <a16:creationId xmlns:a16="http://schemas.microsoft.com/office/drawing/2014/main" id="{5689BD00-6ABA-12FD-D0B6-FAD84A135D71}"/>
                  </a:ext>
                </a:extLst>
              </p:cNvPr>
              <p:cNvSpPr txBox="1"/>
              <p:nvPr/>
            </p:nvSpPr>
            <p:spPr>
              <a:xfrm>
                <a:off x="1579896" y="1796828"/>
                <a:ext cx="4635871" cy="369332"/>
              </a:xfrm>
              <a:prstGeom prst="rect">
                <a:avLst/>
              </a:prstGeom>
              <a:noFill/>
            </p:spPr>
            <p:txBody>
              <a:bodyPr wrap="square" lIns="0" tIns="0" rIns="0" bIns="0" rtlCol="0">
                <a:spAutoFit/>
              </a:bodyPr>
              <a:lstStyle/>
              <a:p>
                <a:r>
                  <a:rPr lang="en-GB" sz="1200" dirty="0">
                    <a:solidFill>
                      <a:schemeClr val="bg1"/>
                    </a:solidFill>
                    <a:effectLst/>
                  </a:rPr>
                  <a:t>Set standards and train cardiovascular health healthcare professionals in digital technologies.</a:t>
                </a:r>
              </a:p>
            </p:txBody>
          </p:sp>
          <p:grpSp>
            <p:nvGrpSpPr>
              <p:cNvPr id="64" name="Group 63">
                <a:extLst>
                  <a:ext uri="{FF2B5EF4-FFF2-40B4-BE49-F238E27FC236}">
                    <a16:creationId xmlns:a16="http://schemas.microsoft.com/office/drawing/2014/main" id="{14DC1DA7-7783-2736-2077-948A7CBCFBDD}"/>
                  </a:ext>
                </a:extLst>
              </p:cNvPr>
              <p:cNvGrpSpPr/>
              <p:nvPr/>
            </p:nvGrpSpPr>
            <p:grpSpPr>
              <a:xfrm>
                <a:off x="1290280" y="1840643"/>
                <a:ext cx="165805" cy="164145"/>
                <a:chOff x="587769" y="1840643"/>
                <a:chExt cx="165805" cy="164145"/>
              </a:xfrm>
            </p:grpSpPr>
            <p:sp>
              <p:nvSpPr>
                <p:cNvPr id="65" name="Teardrop 64">
                  <a:extLst>
                    <a:ext uri="{FF2B5EF4-FFF2-40B4-BE49-F238E27FC236}">
                      <a16:creationId xmlns:a16="http://schemas.microsoft.com/office/drawing/2014/main" id="{54886518-DFF3-00CF-94CE-5C71663798F1}"/>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6" name="TextBox 65">
                  <a:extLst>
                    <a:ext uri="{FF2B5EF4-FFF2-40B4-BE49-F238E27FC236}">
                      <a16:creationId xmlns:a16="http://schemas.microsoft.com/office/drawing/2014/main" id="{67A0505A-2C36-533D-86FB-F36352F36400}"/>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grpSp>
      <p:grpSp>
        <p:nvGrpSpPr>
          <p:cNvPr id="83" name="Group 82">
            <a:extLst>
              <a:ext uri="{FF2B5EF4-FFF2-40B4-BE49-F238E27FC236}">
                <a16:creationId xmlns:a16="http://schemas.microsoft.com/office/drawing/2014/main" id="{0D31B533-5229-8C37-D767-3B2FE27DE51B}"/>
              </a:ext>
            </a:extLst>
          </p:cNvPr>
          <p:cNvGrpSpPr/>
          <p:nvPr/>
        </p:nvGrpSpPr>
        <p:grpSpPr>
          <a:xfrm>
            <a:off x="1570987" y="2953460"/>
            <a:ext cx="5583599" cy="540000"/>
            <a:chOff x="1570987" y="2953460"/>
            <a:chExt cx="5583599" cy="540000"/>
          </a:xfrm>
        </p:grpSpPr>
        <p:cxnSp>
          <p:nvCxnSpPr>
            <p:cNvPr id="53" name="Straight Connector 52">
              <a:extLst>
                <a:ext uri="{FF2B5EF4-FFF2-40B4-BE49-F238E27FC236}">
                  <a16:creationId xmlns:a16="http://schemas.microsoft.com/office/drawing/2014/main" id="{7BCD6B80-D8BE-98A3-E795-648F014B1402}"/>
                </a:ext>
              </a:extLst>
            </p:cNvPr>
            <p:cNvCxnSpPr>
              <a:cxnSpLocks/>
            </p:cNvCxnSpPr>
            <p:nvPr/>
          </p:nvCxnSpPr>
          <p:spPr>
            <a:xfrm>
              <a:off x="6745986" y="320562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67" name="Group 66">
              <a:extLst>
                <a:ext uri="{FF2B5EF4-FFF2-40B4-BE49-F238E27FC236}">
                  <a16:creationId xmlns:a16="http://schemas.microsoft.com/office/drawing/2014/main" id="{E96B368C-BF14-EC9F-2441-04CDEA9A14A6}"/>
                </a:ext>
              </a:extLst>
            </p:cNvPr>
            <p:cNvGrpSpPr/>
            <p:nvPr/>
          </p:nvGrpSpPr>
          <p:grpSpPr>
            <a:xfrm>
              <a:off x="1570987" y="2953460"/>
              <a:ext cx="5174999" cy="540000"/>
              <a:chOff x="1164808" y="1726982"/>
              <a:chExt cx="5174999" cy="540000"/>
            </a:xfrm>
          </p:grpSpPr>
          <p:sp>
            <p:nvSpPr>
              <p:cNvPr id="68" name="Round Diagonal Corner of Rectangle 67">
                <a:extLst>
                  <a:ext uri="{FF2B5EF4-FFF2-40B4-BE49-F238E27FC236}">
                    <a16:creationId xmlns:a16="http://schemas.microsoft.com/office/drawing/2014/main" id="{DE478965-03B2-2D54-D7FD-8AF3335B9E80}"/>
                  </a:ext>
                </a:extLst>
              </p:cNvPr>
              <p:cNvSpPr/>
              <p:nvPr/>
            </p:nvSpPr>
            <p:spPr>
              <a:xfrm>
                <a:off x="1164808" y="1726982"/>
                <a:ext cx="5174999" cy="540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9" name="TextBox 68">
                <a:extLst>
                  <a:ext uri="{FF2B5EF4-FFF2-40B4-BE49-F238E27FC236}">
                    <a16:creationId xmlns:a16="http://schemas.microsoft.com/office/drawing/2014/main" id="{6CD7BB86-B909-126C-06BC-C37FB139EE40}"/>
                  </a:ext>
                </a:extLst>
              </p:cNvPr>
              <p:cNvSpPr txBox="1"/>
              <p:nvPr/>
            </p:nvSpPr>
            <p:spPr>
              <a:xfrm>
                <a:off x="1579896" y="1796828"/>
                <a:ext cx="4635871" cy="369332"/>
              </a:xfrm>
              <a:prstGeom prst="rect">
                <a:avLst/>
              </a:prstGeom>
              <a:noFill/>
            </p:spPr>
            <p:txBody>
              <a:bodyPr wrap="square" lIns="0" tIns="0" rIns="0" bIns="0" rtlCol="0">
                <a:spAutoFit/>
              </a:bodyPr>
              <a:lstStyle/>
              <a:p>
                <a:r>
                  <a:rPr lang="en-GB" sz="1200" spc="-10" dirty="0">
                    <a:solidFill>
                      <a:schemeClr val="bg1"/>
                    </a:solidFill>
                    <a:effectLst/>
                  </a:rPr>
                  <a:t>Increase the use of simulation and virtual reality in ESC education and training.</a:t>
                </a:r>
              </a:p>
            </p:txBody>
          </p:sp>
          <p:grpSp>
            <p:nvGrpSpPr>
              <p:cNvPr id="70" name="Group 69">
                <a:extLst>
                  <a:ext uri="{FF2B5EF4-FFF2-40B4-BE49-F238E27FC236}">
                    <a16:creationId xmlns:a16="http://schemas.microsoft.com/office/drawing/2014/main" id="{CF6E4A4A-90BF-229D-A2CB-413393911181}"/>
                  </a:ext>
                </a:extLst>
              </p:cNvPr>
              <p:cNvGrpSpPr/>
              <p:nvPr/>
            </p:nvGrpSpPr>
            <p:grpSpPr>
              <a:xfrm>
                <a:off x="1290280" y="1840643"/>
                <a:ext cx="165805" cy="164145"/>
                <a:chOff x="587769" y="1840643"/>
                <a:chExt cx="165805" cy="164145"/>
              </a:xfrm>
            </p:grpSpPr>
            <p:sp>
              <p:nvSpPr>
                <p:cNvPr id="71" name="Teardrop 70">
                  <a:extLst>
                    <a:ext uri="{FF2B5EF4-FFF2-40B4-BE49-F238E27FC236}">
                      <a16:creationId xmlns:a16="http://schemas.microsoft.com/office/drawing/2014/main" id="{87D1801F-B99A-1FF7-63A5-49A46801A6BF}"/>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2" name="TextBox 71">
                  <a:extLst>
                    <a:ext uri="{FF2B5EF4-FFF2-40B4-BE49-F238E27FC236}">
                      <a16:creationId xmlns:a16="http://schemas.microsoft.com/office/drawing/2014/main" id="{7E262DF4-8A02-D9E1-8245-A380F28C3C98}"/>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grpSp>
      <p:grpSp>
        <p:nvGrpSpPr>
          <p:cNvPr id="84" name="Group 83">
            <a:extLst>
              <a:ext uri="{FF2B5EF4-FFF2-40B4-BE49-F238E27FC236}">
                <a16:creationId xmlns:a16="http://schemas.microsoft.com/office/drawing/2014/main" id="{94192766-5710-DF45-9D78-3BDCDFA7E88D}"/>
              </a:ext>
            </a:extLst>
          </p:cNvPr>
          <p:cNvGrpSpPr/>
          <p:nvPr/>
        </p:nvGrpSpPr>
        <p:grpSpPr>
          <a:xfrm>
            <a:off x="1570987" y="3575044"/>
            <a:ext cx="5583599" cy="729383"/>
            <a:chOff x="1570987" y="3575044"/>
            <a:chExt cx="5583599" cy="729383"/>
          </a:xfrm>
        </p:grpSpPr>
        <p:grpSp>
          <p:nvGrpSpPr>
            <p:cNvPr id="73" name="Group 72">
              <a:extLst>
                <a:ext uri="{FF2B5EF4-FFF2-40B4-BE49-F238E27FC236}">
                  <a16:creationId xmlns:a16="http://schemas.microsoft.com/office/drawing/2014/main" id="{E0268BAC-D301-5F77-A0D0-FFF0E28ECD2B}"/>
                </a:ext>
              </a:extLst>
            </p:cNvPr>
            <p:cNvGrpSpPr/>
            <p:nvPr/>
          </p:nvGrpSpPr>
          <p:grpSpPr>
            <a:xfrm>
              <a:off x="1570987" y="3575044"/>
              <a:ext cx="5174999" cy="729383"/>
              <a:chOff x="1164808" y="1726981"/>
              <a:chExt cx="5174999" cy="729383"/>
            </a:xfrm>
          </p:grpSpPr>
          <p:sp>
            <p:nvSpPr>
              <p:cNvPr id="74" name="Round Diagonal Corner of Rectangle 73">
                <a:extLst>
                  <a:ext uri="{FF2B5EF4-FFF2-40B4-BE49-F238E27FC236}">
                    <a16:creationId xmlns:a16="http://schemas.microsoft.com/office/drawing/2014/main" id="{0CA67E70-8AC7-55A1-F821-F763CF1874D5}"/>
                  </a:ext>
                </a:extLst>
              </p:cNvPr>
              <p:cNvSpPr/>
              <p:nvPr/>
            </p:nvSpPr>
            <p:spPr>
              <a:xfrm>
                <a:off x="1164808" y="1726981"/>
                <a:ext cx="5174999" cy="729383"/>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5" name="TextBox 74">
                <a:extLst>
                  <a:ext uri="{FF2B5EF4-FFF2-40B4-BE49-F238E27FC236}">
                    <a16:creationId xmlns:a16="http://schemas.microsoft.com/office/drawing/2014/main" id="{A8610C93-CD79-266A-2D98-D4B1BA834E82}"/>
                  </a:ext>
                </a:extLst>
              </p:cNvPr>
              <p:cNvSpPr txBox="1"/>
              <p:nvPr/>
            </p:nvSpPr>
            <p:spPr>
              <a:xfrm>
                <a:off x="1579896" y="1796828"/>
                <a:ext cx="4635871" cy="553998"/>
              </a:xfrm>
              <a:prstGeom prst="rect">
                <a:avLst/>
              </a:prstGeom>
              <a:noFill/>
            </p:spPr>
            <p:txBody>
              <a:bodyPr wrap="square" lIns="0" tIns="0" rIns="0" bIns="0" rtlCol="0">
                <a:spAutoFit/>
              </a:bodyPr>
              <a:lstStyle/>
              <a:p>
                <a:r>
                  <a:rPr lang="en-GB" sz="1200" dirty="0">
                    <a:solidFill>
                      <a:schemeClr val="bg1"/>
                    </a:solidFill>
                    <a:effectLst/>
                  </a:rPr>
                  <a:t>Ensure that clinical practice guidelines and scientific documents can be integrated in IT-based management algorithms, which will improve care and build a strong business model.</a:t>
                </a:r>
              </a:p>
            </p:txBody>
          </p:sp>
          <p:grpSp>
            <p:nvGrpSpPr>
              <p:cNvPr id="76" name="Group 75">
                <a:extLst>
                  <a:ext uri="{FF2B5EF4-FFF2-40B4-BE49-F238E27FC236}">
                    <a16:creationId xmlns:a16="http://schemas.microsoft.com/office/drawing/2014/main" id="{D6B4E002-A5E6-77F8-A7DC-02FEDA2CA63E}"/>
                  </a:ext>
                </a:extLst>
              </p:cNvPr>
              <p:cNvGrpSpPr/>
              <p:nvPr/>
            </p:nvGrpSpPr>
            <p:grpSpPr>
              <a:xfrm>
                <a:off x="1290280" y="1840643"/>
                <a:ext cx="165805" cy="164145"/>
                <a:chOff x="587769" y="1840643"/>
                <a:chExt cx="165805" cy="164145"/>
              </a:xfrm>
            </p:grpSpPr>
            <p:sp>
              <p:nvSpPr>
                <p:cNvPr id="77" name="Teardrop 76">
                  <a:extLst>
                    <a:ext uri="{FF2B5EF4-FFF2-40B4-BE49-F238E27FC236}">
                      <a16:creationId xmlns:a16="http://schemas.microsoft.com/office/drawing/2014/main" id="{85AECE99-7926-393C-966E-68419F6DB036}"/>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8" name="TextBox 77">
                  <a:extLst>
                    <a:ext uri="{FF2B5EF4-FFF2-40B4-BE49-F238E27FC236}">
                      <a16:creationId xmlns:a16="http://schemas.microsoft.com/office/drawing/2014/main" id="{6C5D87B3-42CB-7A7F-4162-A1F95500A7E3}"/>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4</a:t>
                  </a:r>
                </a:p>
              </p:txBody>
            </p:sp>
          </p:grpSp>
        </p:grpSp>
        <p:cxnSp>
          <p:nvCxnSpPr>
            <p:cNvPr id="79" name="Straight Connector 78">
              <a:extLst>
                <a:ext uri="{FF2B5EF4-FFF2-40B4-BE49-F238E27FC236}">
                  <a16:creationId xmlns:a16="http://schemas.microsoft.com/office/drawing/2014/main" id="{FD8792F9-B979-BD4E-016C-F72E4CD93518}"/>
                </a:ext>
              </a:extLst>
            </p:cNvPr>
            <p:cNvCxnSpPr>
              <a:cxnSpLocks/>
            </p:cNvCxnSpPr>
            <p:nvPr/>
          </p:nvCxnSpPr>
          <p:spPr>
            <a:xfrm>
              <a:off x="6745986" y="388800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40259A6-CE88-49D1-3676-8DAF7CA2216B}"/>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945999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48825C7A-B942-0B15-9DF1-37E5714EF7A2}"/>
              </a:ext>
            </a:extLst>
          </p:cNvPr>
          <p:cNvSpPr txBox="1">
            <a:spLocks/>
          </p:cNvSpPr>
          <p:nvPr/>
        </p:nvSpPr>
        <p:spPr>
          <a:xfrm>
            <a:off x="507362" y="954877"/>
            <a:ext cx="1034800" cy="339520"/>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1600" dirty="0">
              <a:solidFill>
                <a:srgbClr val="AE1022"/>
              </a:solidFill>
              <a:latin typeface="+mn-lt"/>
            </a:endParaRPr>
          </a:p>
        </p:txBody>
      </p:sp>
      <p:sp>
        <p:nvSpPr>
          <p:cNvPr id="4" name="TextBox 3">
            <a:extLst>
              <a:ext uri="{FF2B5EF4-FFF2-40B4-BE49-F238E27FC236}">
                <a16:creationId xmlns:a16="http://schemas.microsoft.com/office/drawing/2014/main" id="{38929B36-D0CD-7490-4A9F-C4CB26690AAE}"/>
              </a:ext>
            </a:extLst>
          </p:cNvPr>
          <p:cNvSpPr txBox="1"/>
          <p:nvPr/>
        </p:nvSpPr>
        <p:spPr>
          <a:xfrm>
            <a:off x="540000" y="2016000"/>
            <a:ext cx="3879600" cy="2105063"/>
          </a:xfrm>
          <a:prstGeom prst="rect">
            <a:avLst/>
          </a:prstGeom>
          <a:noFill/>
        </p:spPr>
        <p:txBody>
          <a:bodyPr wrap="square" lIns="0" tIns="0" rIns="0" bIns="0" rtlCol="0">
            <a:spAutoFit/>
          </a:bodyPr>
          <a:lstStyle/>
          <a:p>
            <a:pPr algn="just">
              <a:lnSpc>
                <a:spcPts val="1520"/>
              </a:lnSpc>
            </a:pPr>
            <a:r>
              <a:rPr lang="en-US" sz="1100" u="none" strike="noStrike" baseline="0" dirty="0">
                <a:solidFill>
                  <a:srgbClr val="57585A"/>
                </a:solidFill>
                <a:latin typeface="Calibri Light" panose="020F0302020204030204" pitchFamily="34" charset="0"/>
                <a:cs typeface="Calibri Light" panose="020F0302020204030204" pitchFamily="34" charset="0"/>
              </a:rPr>
              <a:t>An even stronger focus on the individual patient, their specific clinical situation, but also individual needs and expectations will become possible through vastly improved diagnostic and therapeutic options. Additionally, shared decision making with patients is increasingly ingrained as a societal value. This requires thorough information about the patient gathered through validated methods and benefits from enhanced integration of the patient perspective in the training and education of cardiovascular healthcare professionals, research, clinical practice guidelines and scientific documents. Active patient involvement is one component in achieving the above. </a:t>
            </a:r>
            <a:endParaRPr lang="en-US" sz="900" dirty="0">
              <a:latin typeface="Calibri Light" panose="020F0302020204030204" pitchFamily="34" charset="0"/>
              <a:cs typeface="Calibri Light" panose="020F0302020204030204" pitchFamily="34" charset="0"/>
            </a:endParaRPr>
          </a:p>
        </p:txBody>
      </p:sp>
      <p:sp>
        <p:nvSpPr>
          <p:cNvPr id="5" name="Text Placeholder 3">
            <a:extLst>
              <a:ext uri="{FF2B5EF4-FFF2-40B4-BE49-F238E27FC236}">
                <a16:creationId xmlns:a16="http://schemas.microsoft.com/office/drawing/2014/main" id="{354F6561-1FF4-C10E-1859-504CB5CBA085}"/>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5</a:t>
            </a:r>
          </a:p>
        </p:txBody>
      </p:sp>
      <p:sp>
        <p:nvSpPr>
          <p:cNvPr id="6" name="TextBox 5">
            <a:extLst>
              <a:ext uri="{FF2B5EF4-FFF2-40B4-BE49-F238E27FC236}">
                <a16:creationId xmlns:a16="http://schemas.microsoft.com/office/drawing/2014/main" id="{3AA78FE9-1F67-1A75-668D-97929D487EF0}"/>
              </a:ext>
            </a:extLst>
          </p:cNvPr>
          <p:cNvSpPr txBox="1"/>
          <p:nvPr/>
        </p:nvSpPr>
        <p:spPr>
          <a:xfrm>
            <a:off x="540000" y="1540916"/>
            <a:ext cx="3599200" cy="246221"/>
          </a:xfrm>
          <a:prstGeom prst="rect">
            <a:avLst/>
          </a:prstGeom>
          <a:noFill/>
        </p:spPr>
        <p:txBody>
          <a:bodyPr wrap="square" lIns="0" tIns="0" rIns="0" bIns="0" rtlCol="0">
            <a:spAutoFit/>
          </a:bodyPr>
          <a:lstStyle/>
          <a:p>
            <a:r>
              <a:rPr lang="en-GB" sz="1600" dirty="0">
                <a:solidFill>
                  <a:srgbClr val="AA0000"/>
                </a:solidFill>
                <a:effectLst/>
                <a:latin typeface="Calibri Light" panose="020F0302020204030204" pitchFamily="34" charset="0"/>
                <a:cs typeface="Calibri Light" panose="020F0302020204030204" pitchFamily="34" charset="0"/>
              </a:rPr>
              <a:t>The patient at the heart of all that we do</a:t>
            </a:r>
          </a:p>
        </p:txBody>
      </p:sp>
      <p:cxnSp>
        <p:nvCxnSpPr>
          <p:cNvPr id="10" name="Straight Connector 9">
            <a:extLst>
              <a:ext uri="{FF2B5EF4-FFF2-40B4-BE49-F238E27FC236}">
                <a16:creationId xmlns:a16="http://schemas.microsoft.com/office/drawing/2014/main" id="{61016B7B-E8CD-8277-9BB3-D46B2AB4C689}"/>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8DA161F-8FDB-F46E-F278-CFF099F0761B}"/>
              </a:ext>
            </a:extLst>
          </p:cNvPr>
          <p:cNvGrpSpPr/>
          <p:nvPr/>
        </p:nvGrpSpPr>
        <p:grpSpPr>
          <a:xfrm>
            <a:off x="304800" y="863042"/>
            <a:ext cx="3834400" cy="363220"/>
            <a:chOff x="304800" y="863042"/>
            <a:chExt cx="3834400" cy="363220"/>
          </a:xfrm>
        </p:grpSpPr>
        <p:cxnSp>
          <p:nvCxnSpPr>
            <p:cNvPr id="9" name="Straight Connector 8">
              <a:extLst>
                <a:ext uri="{FF2B5EF4-FFF2-40B4-BE49-F238E27FC236}">
                  <a16:creationId xmlns:a16="http://schemas.microsoft.com/office/drawing/2014/main" id="{AB4AE3A0-4B69-3B92-8ABB-BD794EE34380}"/>
                </a:ext>
              </a:extLst>
            </p:cNvPr>
            <p:cNvCxnSpPr>
              <a:cxnSpLocks/>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A1847CB9-68A9-19CF-3BE5-07284C3AC341}"/>
                </a:ext>
              </a:extLst>
            </p:cNvPr>
            <p:cNvPicPr>
              <a:picLocks noChangeAspect="1"/>
            </p:cNvPicPr>
            <p:nvPr/>
          </p:nvPicPr>
          <p:blipFill>
            <a:blip r:embed="rId2"/>
            <a:stretch>
              <a:fillRect/>
            </a:stretch>
          </p:blipFill>
          <p:spPr>
            <a:xfrm>
              <a:off x="507000" y="863042"/>
              <a:ext cx="3632200" cy="363220"/>
            </a:xfrm>
            <a:prstGeom prst="rect">
              <a:avLst/>
            </a:prstGeom>
            <a:effectLst>
              <a:outerShdw blurRad="50800" dist="38100" dir="2700000" algn="tl" rotWithShape="0">
                <a:prstClr val="black">
                  <a:alpha val="20000"/>
                </a:prstClr>
              </a:outerShdw>
            </a:effectLst>
          </p:spPr>
        </p:pic>
      </p:grpSp>
      <p:sp>
        <p:nvSpPr>
          <p:cNvPr id="2" name="TextBox 1">
            <a:extLst>
              <a:ext uri="{FF2B5EF4-FFF2-40B4-BE49-F238E27FC236}">
                <a16:creationId xmlns:a16="http://schemas.microsoft.com/office/drawing/2014/main" id="{42F91CE9-D8F2-B853-E121-75018A6D905D}"/>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2640889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24E28C65-0C8C-20B9-FB8E-E3A6B97EB09C}"/>
              </a:ext>
            </a:extLst>
          </p:cNvPr>
          <p:cNvPicPr>
            <a:picLocks noChangeAspect="1"/>
          </p:cNvPicPr>
          <p:nvPr/>
        </p:nvPicPr>
        <p:blipFill>
          <a:blip r:embed="rId2"/>
          <a:srcRect/>
          <a:stretch/>
        </p:blipFill>
        <p:spPr>
          <a:xfrm>
            <a:off x="6212997" y="1740771"/>
            <a:ext cx="2245203" cy="3402730"/>
          </a:xfrm>
          <a:prstGeom prst="rect">
            <a:avLst/>
          </a:prstGeom>
        </p:spPr>
      </p:pic>
      <p:grpSp>
        <p:nvGrpSpPr>
          <p:cNvPr id="44" name="Group 43">
            <a:extLst>
              <a:ext uri="{FF2B5EF4-FFF2-40B4-BE49-F238E27FC236}">
                <a16:creationId xmlns:a16="http://schemas.microsoft.com/office/drawing/2014/main" id="{BD7E883B-2083-7808-B424-CBF5D2FAA408}"/>
              </a:ext>
            </a:extLst>
          </p:cNvPr>
          <p:cNvGrpSpPr/>
          <p:nvPr/>
        </p:nvGrpSpPr>
        <p:grpSpPr>
          <a:xfrm>
            <a:off x="1570987" y="1731600"/>
            <a:ext cx="5583599" cy="391133"/>
            <a:chOff x="1570987" y="1731600"/>
            <a:chExt cx="5583599" cy="391133"/>
          </a:xfrm>
        </p:grpSpPr>
        <p:cxnSp>
          <p:nvCxnSpPr>
            <p:cNvPr id="3" name="Straight Connector 2">
              <a:extLst>
                <a:ext uri="{FF2B5EF4-FFF2-40B4-BE49-F238E27FC236}">
                  <a16:creationId xmlns:a16="http://schemas.microsoft.com/office/drawing/2014/main" id="{4404B116-6F19-0BA2-DBAC-CC800BEA7F7E}"/>
                </a:ext>
              </a:extLst>
            </p:cNvPr>
            <p:cNvCxnSpPr>
              <a:cxnSpLocks/>
            </p:cNvCxnSpPr>
            <p:nvPr/>
          </p:nvCxnSpPr>
          <p:spPr>
            <a:xfrm>
              <a:off x="6745986" y="190800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79212E1A-E7FC-BFCF-AC33-8A96E470E326}"/>
                </a:ext>
              </a:extLst>
            </p:cNvPr>
            <p:cNvGrpSpPr/>
            <p:nvPr/>
          </p:nvGrpSpPr>
          <p:grpSpPr>
            <a:xfrm>
              <a:off x="1570987" y="1731600"/>
              <a:ext cx="5174999" cy="391133"/>
              <a:chOff x="1164808" y="1726982"/>
              <a:chExt cx="5174999" cy="391133"/>
            </a:xfrm>
          </p:grpSpPr>
          <p:sp>
            <p:nvSpPr>
              <p:cNvPr id="5" name="Round Diagonal Corner of Rectangle 4">
                <a:extLst>
                  <a:ext uri="{FF2B5EF4-FFF2-40B4-BE49-F238E27FC236}">
                    <a16:creationId xmlns:a16="http://schemas.microsoft.com/office/drawing/2014/main" id="{53DA2C93-93FF-923F-39F5-6BD454FA8E09}"/>
                  </a:ext>
                </a:extLst>
              </p:cNvPr>
              <p:cNvSpPr/>
              <p:nvPr/>
            </p:nvSpPr>
            <p:spPr>
              <a:xfrm>
                <a:off x="1164808" y="1726982"/>
                <a:ext cx="5174999" cy="391133"/>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 name="TextBox 5">
                <a:extLst>
                  <a:ext uri="{FF2B5EF4-FFF2-40B4-BE49-F238E27FC236}">
                    <a16:creationId xmlns:a16="http://schemas.microsoft.com/office/drawing/2014/main" id="{FF9C38CA-CA4C-CBBC-AC9C-01CE1380AABB}"/>
                  </a:ext>
                </a:extLst>
              </p:cNvPr>
              <p:cNvSpPr txBox="1"/>
              <p:nvPr/>
            </p:nvSpPr>
            <p:spPr>
              <a:xfrm>
                <a:off x="1579896" y="1818000"/>
                <a:ext cx="4635871" cy="184666"/>
              </a:xfrm>
              <a:prstGeom prst="rect">
                <a:avLst/>
              </a:prstGeom>
              <a:noFill/>
            </p:spPr>
            <p:txBody>
              <a:bodyPr wrap="square" lIns="0" tIns="0" rIns="0" bIns="0" rtlCol="0">
                <a:spAutoFit/>
              </a:bodyPr>
              <a:lstStyle/>
              <a:p>
                <a:r>
                  <a:rPr lang="en-GB" sz="1200" dirty="0">
                    <a:solidFill>
                      <a:schemeClr val="bg1"/>
                    </a:solidFill>
                    <a:effectLst/>
                  </a:rPr>
                  <a:t>Provide attractive educational materials for patients.</a:t>
                </a:r>
              </a:p>
            </p:txBody>
          </p:sp>
          <p:grpSp>
            <p:nvGrpSpPr>
              <p:cNvPr id="7" name="Group 6">
                <a:extLst>
                  <a:ext uri="{FF2B5EF4-FFF2-40B4-BE49-F238E27FC236}">
                    <a16:creationId xmlns:a16="http://schemas.microsoft.com/office/drawing/2014/main" id="{AF439587-ED12-19FA-0092-5FD18B75DE88}"/>
                  </a:ext>
                </a:extLst>
              </p:cNvPr>
              <p:cNvGrpSpPr/>
              <p:nvPr/>
            </p:nvGrpSpPr>
            <p:grpSpPr>
              <a:xfrm>
                <a:off x="1290280" y="1840643"/>
                <a:ext cx="165805" cy="164145"/>
                <a:chOff x="587769" y="1840643"/>
                <a:chExt cx="165805" cy="164145"/>
              </a:xfrm>
            </p:grpSpPr>
            <p:sp>
              <p:nvSpPr>
                <p:cNvPr id="8" name="Teardrop 7">
                  <a:extLst>
                    <a:ext uri="{FF2B5EF4-FFF2-40B4-BE49-F238E27FC236}">
                      <a16:creationId xmlns:a16="http://schemas.microsoft.com/office/drawing/2014/main" id="{F8BC1D19-29D5-B0E8-00C7-8CA5E460C8F4}"/>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9" name="TextBox 8">
                  <a:extLst>
                    <a:ext uri="{FF2B5EF4-FFF2-40B4-BE49-F238E27FC236}">
                      <a16:creationId xmlns:a16="http://schemas.microsoft.com/office/drawing/2014/main" id="{6F5A48DD-D7EC-8D5D-B5CE-5DCA732B12FF}"/>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sp>
        <p:nvSpPr>
          <p:cNvPr id="12" name="Text Placeholder 3">
            <a:extLst>
              <a:ext uri="{FF2B5EF4-FFF2-40B4-BE49-F238E27FC236}">
                <a16:creationId xmlns:a16="http://schemas.microsoft.com/office/drawing/2014/main" id="{CA3AD031-13B2-C690-5753-F08E6976E3A1}"/>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5</a:t>
            </a:r>
          </a:p>
        </p:txBody>
      </p:sp>
      <p:grpSp>
        <p:nvGrpSpPr>
          <p:cNvPr id="13" name="Group 12">
            <a:extLst>
              <a:ext uri="{FF2B5EF4-FFF2-40B4-BE49-F238E27FC236}">
                <a16:creationId xmlns:a16="http://schemas.microsoft.com/office/drawing/2014/main" id="{EF9B9CFC-8066-E1A7-C593-1D0346408698}"/>
              </a:ext>
            </a:extLst>
          </p:cNvPr>
          <p:cNvGrpSpPr>
            <a:grpSpLocks/>
          </p:cNvGrpSpPr>
          <p:nvPr/>
        </p:nvGrpSpPr>
        <p:grpSpPr bwMode="auto">
          <a:xfrm>
            <a:off x="540000" y="803339"/>
            <a:ext cx="8053932" cy="71438"/>
            <a:chOff x="-1758914" y="723563"/>
            <a:chExt cx="8055149" cy="72000"/>
          </a:xfrm>
        </p:grpSpPr>
        <p:cxnSp>
          <p:nvCxnSpPr>
            <p:cNvPr id="14" name="Connecteur droit 3">
              <a:extLst>
                <a:ext uri="{FF2B5EF4-FFF2-40B4-BE49-F238E27FC236}">
                  <a16:creationId xmlns:a16="http://schemas.microsoft.com/office/drawing/2014/main" id="{6E4A51A2-63B8-E65E-D1D0-3E16B2AAB013}"/>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11162FDD-8A83-EABC-F428-99BBBF35BE68}"/>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16" name="Group 15">
            <a:extLst>
              <a:ext uri="{FF2B5EF4-FFF2-40B4-BE49-F238E27FC236}">
                <a16:creationId xmlns:a16="http://schemas.microsoft.com/office/drawing/2014/main" id="{46CB5CD6-F09E-53E7-6D5B-0DBD85B457F3}"/>
              </a:ext>
            </a:extLst>
          </p:cNvPr>
          <p:cNvGrpSpPr/>
          <p:nvPr/>
        </p:nvGrpSpPr>
        <p:grpSpPr>
          <a:xfrm>
            <a:off x="540000" y="1094348"/>
            <a:ext cx="8053932" cy="391133"/>
            <a:chOff x="540000" y="1094348"/>
            <a:chExt cx="8053932" cy="391133"/>
          </a:xfrm>
        </p:grpSpPr>
        <p:pic>
          <p:nvPicPr>
            <p:cNvPr id="17" name="Picture 16">
              <a:extLst>
                <a:ext uri="{FF2B5EF4-FFF2-40B4-BE49-F238E27FC236}">
                  <a16:creationId xmlns:a16="http://schemas.microsoft.com/office/drawing/2014/main" id="{1D5E7307-A1E3-210E-B8C7-66B869854B0A}"/>
                </a:ext>
              </a:extLst>
            </p:cNvPr>
            <p:cNvPicPr>
              <a:picLocks noChangeAspect="1"/>
            </p:cNvPicPr>
            <p:nvPr/>
          </p:nvPicPr>
          <p:blipFill>
            <a:blip r:embed="rId3">
              <a:alphaModFix/>
            </a:blip>
            <a:stretch>
              <a:fillRect/>
            </a:stretch>
          </p:blipFill>
          <p:spPr>
            <a:xfrm>
              <a:off x="990128" y="1123950"/>
              <a:ext cx="457671" cy="252787"/>
            </a:xfrm>
            <a:prstGeom prst="rect">
              <a:avLst/>
            </a:prstGeom>
          </p:spPr>
        </p:pic>
        <p:sp>
          <p:nvSpPr>
            <p:cNvPr id="18" name="Text Placeholder 3">
              <a:extLst>
                <a:ext uri="{FF2B5EF4-FFF2-40B4-BE49-F238E27FC236}">
                  <a16:creationId xmlns:a16="http://schemas.microsoft.com/office/drawing/2014/main" id="{EA203D05-FE33-5561-4F36-FF146F4A0377}"/>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grpSp>
        <p:nvGrpSpPr>
          <p:cNvPr id="45" name="Group 44">
            <a:extLst>
              <a:ext uri="{FF2B5EF4-FFF2-40B4-BE49-F238E27FC236}">
                <a16:creationId xmlns:a16="http://schemas.microsoft.com/office/drawing/2014/main" id="{59AB11DF-652F-7AB6-CE3D-A1731C7B2359}"/>
              </a:ext>
            </a:extLst>
          </p:cNvPr>
          <p:cNvGrpSpPr/>
          <p:nvPr/>
        </p:nvGrpSpPr>
        <p:grpSpPr>
          <a:xfrm>
            <a:off x="1570987" y="2196000"/>
            <a:ext cx="5583599" cy="540000"/>
            <a:chOff x="1570987" y="2196000"/>
            <a:chExt cx="5583599" cy="540000"/>
          </a:xfrm>
        </p:grpSpPr>
        <p:cxnSp>
          <p:nvCxnSpPr>
            <p:cNvPr id="10" name="Straight Connector 9">
              <a:extLst>
                <a:ext uri="{FF2B5EF4-FFF2-40B4-BE49-F238E27FC236}">
                  <a16:creationId xmlns:a16="http://schemas.microsoft.com/office/drawing/2014/main" id="{E4487C38-927A-979E-988E-4FE78C88F1E2}"/>
                </a:ext>
              </a:extLst>
            </p:cNvPr>
            <p:cNvCxnSpPr>
              <a:cxnSpLocks/>
            </p:cNvCxnSpPr>
            <p:nvPr/>
          </p:nvCxnSpPr>
          <p:spPr>
            <a:xfrm>
              <a:off x="6745986" y="244816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82B8F2EC-D3B9-3470-7A4E-F5AD46646132}"/>
                </a:ext>
              </a:extLst>
            </p:cNvPr>
            <p:cNvGrpSpPr/>
            <p:nvPr/>
          </p:nvGrpSpPr>
          <p:grpSpPr>
            <a:xfrm>
              <a:off x="1570987" y="2196000"/>
              <a:ext cx="5174999" cy="540000"/>
              <a:chOff x="1164808" y="1726982"/>
              <a:chExt cx="5174999" cy="540000"/>
            </a:xfrm>
          </p:grpSpPr>
          <p:sp>
            <p:nvSpPr>
              <p:cNvPr id="20" name="Round Diagonal Corner of Rectangle 19">
                <a:extLst>
                  <a:ext uri="{FF2B5EF4-FFF2-40B4-BE49-F238E27FC236}">
                    <a16:creationId xmlns:a16="http://schemas.microsoft.com/office/drawing/2014/main" id="{EA9D85E5-C79B-08DD-61CB-AD906B7F9309}"/>
                  </a:ext>
                </a:extLst>
              </p:cNvPr>
              <p:cNvSpPr/>
              <p:nvPr/>
            </p:nvSpPr>
            <p:spPr>
              <a:xfrm>
                <a:off x="1164808" y="1726982"/>
                <a:ext cx="5174999" cy="540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1" name="TextBox 20">
                <a:extLst>
                  <a:ext uri="{FF2B5EF4-FFF2-40B4-BE49-F238E27FC236}">
                    <a16:creationId xmlns:a16="http://schemas.microsoft.com/office/drawing/2014/main" id="{AE4D9790-638C-D7DF-6A96-66F2E6618E8E}"/>
                  </a:ext>
                </a:extLst>
              </p:cNvPr>
              <p:cNvSpPr txBox="1"/>
              <p:nvPr/>
            </p:nvSpPr>
            <p:spPr>
              <a:xfrm>
                <a:off x="1579896" y="1796828"/>
                <a:ext cx="4635871" cy="369332"/>
              </a:xfrm>
              <a:prstGeom prst="rect">
                <a:avLst/>
              </a:prstGeom>
              <a:noFill/>
            </p:spPr>
            <p:txBody>
              <a:bodyPr wrap="square" lIns="0" tIns="0" rIns="0" bIns="0" rtlCol="0">
                <a:spAutoFit/>
              </a:bodyPr>
              <a:lstStyle/>
              <a:p>
                <a:r>
                  <a:rPr lang="en-GB" sz="1200" dirty="0">
                    <a:solidFill>
                      <a:schemeClr val="bg1"/>
                    </a:solidFill>
                    <a:effectLst/>
                  </a:rPr>
                  <a:t>Actively involve patient representatives in the development of scientific documents and guidelines.</a:t>
                </a:r>
              </a:p>
            </p:txBody>
          </p:sp>
          <p:grpSp>
            <p:nvGrpSpPr>
              <p:cNvPr id="22" name="Group 21">
                <a:extLst>
                  <a:ext uri="{FF2B5EF4-FFF2-40B4-BE49-F238E27FC236}">
                    <a16:creationId xmlns:a16="http://schemas.microsoft.com/office/drawing/2014/main" id="{E316E645-902A-0A75-2D3A-2174ECD4848F}"/>
                  </a:ext>
                </a:extLst>
              </p:cNvPr>
              <p:cNvGrpSpPr/>
              <p:nvPr/>
            </p:nvGrpSpPr>
            <p:grpSpPr>
              <a:xfrm>
                <a:off x="1290280" y="1840643"/>
                <a:ext cx="165805" cy="164145"/>
                <a:chOff x="587769" y="1840643"/>
                <a:chExt cx="165805" cy="164145"/>
              </a:xfrm>
            </p:grpSpPr>
            <p:sp>
              <p:nvSpPr>
                <p:cNvPr id="23" name="Teardrop 22">
                  <a:extLst>
                    <a:ext uri="{FF2B5EF4-FFF2-40B4-BE49-F238E27FC236}">
                      <a16:creationId xmlns:a16="http://schemas.microsoft.com/office/drawing/2014/main" id="{00138B01-7318-B34F-15D2-8DD26AFA157A}"/>
                    </a:ext>
                  </a:extLst>
                </p:cNvPr>
                <p:cNvSpPr/>
                <p:nvPr/>
              </p:nvSpPr>
              <p:spPr>
                <a:xfrm>
                  <a:off x="587769" y="1840644"/>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4" name="TextBox 23">
                  <a:extLst>
                    <a:ext uri="{FF2B5EF4-FFF2-40B4-BE49-F238E27FC236}">
                      <a16:creationId xmlns:a16="http://schemas.microsoft.com/office/drawing/2014/main" id="{3596B0F4-603A-A2B8-887A-EAD9F2E5208A}"/>
                    </a:ext>
                  </a:extLst>
                </p:cNvPr>
                <p:cNvSpPr txBox="1"/>
                <p:nvPr/>
              </p:nvSpPr>
              <p:spPr>
                <a:xfrm>
                  <a:off x="587769" y="1840643"/>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grpSp>
      <p:grpSp>
        <p:nvGrpSpPr>
          <p:cNvPr id="46" name="Group 45">
            <a:extLst>
              <a:ext uri="{FF2B5EF4-FFF2-40B4-BE49-F238E27FC236}">
                <a16:creationId xmlns:a16="http://schemas.microsoft.com/office/drawing/2014/main" id="{A65DFBA8-54B8-61B9-EEB7-F2DA747AF990}"/>
              </a:ext>
            </a:extLst>
          </p:cNvPr>
          <p:cNvGrpSpPr/>
          <p:nvPr/>
        </p:nvGrpSpPr>
        <p:grpSpPr>
          <a:xfrm>
            <a:off x="1570987" y="2812537"/>
            <a:ext cx="5583599" cy="756000"/>
            <a:chOff x="1570987" y="2812537"/>
            <a:chExt cx="5583599" cy="756000"/>
          </a:xfrm>
        </p:grpSpPr>
        <p:cxnSp>
          <p:nvCxnSpPr>
            <p:cNvPr id="11" name="Straight Connector 10">
              <a:extLst>
                <a:ext uri="{FF2B5EF4-FFF2-40B4-BE49-F238E27FC236}">
                  <a16:creationId xmlns:a16="http://schemas.microsoft.com/office/drawing/2014/main" id="{750DA6DE-C8CE-42BE-CD2F-521DD115C8DB}"/>
                </a:ext>
              </a:extLst>
            </p:cNvPr>
            <p:cNvCxnSpPr>
              <a:cxnSpLocks/>
            </p:cNvCxnSpPr>
            <p:nvPr/>
          </p:nvCxnSpPr>
          <p:spPr>
            <a:xfrm>
              <a:off x="6745986" y="3174999"/>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E255B245-A1FF-3AC7-5F5D-AEB0FEACD1D1}"/>
                </a:ext>
              </a:extLst>
            </p:cNvPr>
            <p:cNvGrpSpPr/>
            <p:nvPr/>
          </p:nvGrpSpPr>
          <p:grpSpPr>
            <a:xfrm>
              <a:off x="1570987" y="2812537"/>
              <a:ext cx="5174999" cy="756000"/>
              <a:chOff x="1164808" y="1726981"/>
              <a:chExt cx="5174999" cy="756000"/>
            </a:xfrm>
          </p:grpSpPr>
          <p:sp>
            <p:nvSpPr>
              <p:cNvPr id="26" name="Round Diagonal Corner of Rectangle 25">
                <a:extLst>
                  <a:ext uri="{FF2B5EF4-FFF2-40B4-BE49-F238E27FC236}">
                    <a16:creationId xmlns:a16="http://schemas.microsoft.com/office/drawing/2014/main" id="{0314E86C-816F-9757-53AB-637E6393EC99}"/>
                  </a:ext>
                </a:extLst>
              </p:cNvPr>
              <p:cNvSpPr/>
              <p:nvPr/>
            </p:nvSpPr>
            <p:spPr>
              <a:xfrm>
                <a:off x="1164808" y="1726981"/>
                <a:ext cx="5174999" cy="756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7" name="TextBox 26">
                <a:extLst>
                  <a:ext uri="{FF2B5EF4-FFF2-40B4-BE49-F238E27FC236}">
                    <a16:creationId xmlns:a16="http://schemas.microsoft.com/office/drawing/2014/main" id="{A171596D-CF5A-B336-77FB-09BB0FDB74E5}"/>
                  </a:ext>
                </a:extLst>
              </p:cNvPr>
              <p:cNvSpPr txBox="1"/>
              <p:nvPr/>
            </p:nvSpPr>
            <p:spPr>
              <a:xfrm>
                <a:off x="1579896" y="1812444"/>
                <a:ext cx="4635871" cy="553998"/>
              </a:xfrm>
              <a:prstGeom prst="rect">
                <a:avLst/>
              </a:prstGeom>
              <a:noFill/>
            </p:spPr>
            <p:txBody>
              <a:bodyPr wrap="square" lIns="0" tIns="0" rIns="0" bIns="0" rtlCol="0">
                <a:spAutoFit/>
              </a:bodyPr>
              <a:lstStyle/>
              <a:p>
                <a:r>
                  <a:rPr lang="en-GB" sz="1200" dirty="0">
                    <a:solidFill>
                      <a:schemeClr val="bg1"/>
                    </a:solidFill>
                    <a:effectLst/>
                  </a:rPr>
                  <a:t>Mandate the inclusion of patient-reported outcome measures (PROM), Patient-Reported experience measures (PREM), and quality of </a:t>
                </a:r>
                <a:br>
                  <a:rPr lang="en-GB" sz="1200" dirty="0">
                    <a:solidFill>
                      <a:schemeClr val="bg1"/>
                    </a:solidFill>
                    <a:effectLst/>
                  </a:rPr>
                </a:br>
                <a:r>
                  <a:rPr lang="en-GB" sz="1200" dirty="0">
                    <a:solidFill>
                      <a:schemeClr val="bg1"/>
                    </a:solidFill>
                    <a:effectLst/>
                  </a:rPr>
                  <a:t>life (QoL) in clinical practice guidelines and research.</a:t>
                </a:r>
              </a:p>
            </p:txBody>
          </p:sp>
          <p:grpSp>
            <p:nvGrpSpPr>
              <p:cNvPr id="28" name="Group 27">
                <a:extLst>
                  <a:ext uri="{FF2B5EF4-FFF2-40B4-BE49-F238E27FC236}">
                    <a16:creationId xmlns:a16="http://schemas.microsoft.com/office/drawing/2014/main" id="{3362099A-C2F0-9497-8A5C-F2A4E87065A1}"/>
                  </a:ext>
                </a:extLst>
              </p:cNvPr>
              <p:cNvGrpSpPr/>
              <p:nvPr/>
            </p:nvGrpSpPr>
            <p:grpSpPr>
              <a:xfrm>
                <a:off x="1290280" y="1867194"/>
                <a:ext cx="165805" cy="164145"/>
                <a:chOff x="587769" y="1867194"/>
                <a:chExt cx="165805" cy="164145"/>
              </a:xfrm>
            </p:grpSpPr>
            <p:sp>
              <p:nvSpPr>
                <p:cNvPr id="29" name="Teardrop 28">
                  <a:extLst>
                    <a:ext uri="{FF2B5EF4-FFF2-40B4-BE49-F238E27FC236}">
                      <a16:creationId xmlns:a16="http://schemas.microsoft.com/office/drawing/2014/main" id="{3D54F163-4D75-8C99-810E-80B64FC96D97}"/>
                    </a:ext>
                  </a:extLst>
                </p:cNvPr>
                <p:cNvSpPr/>
                <p:nvPr/>
              </p:nvSpPr>
              <p:spPr>
                <a:xfrm>
                  <a:off x="587769" y="1867195"/>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0" name="TextBox 29">
                  <a:extLst>
                    <a:ext uri="{FF2B5EF4-FFF2-40B4-BE49-F238E27FC236}">
                      <a16:creationId xmlns:a16="http://schemas.microsoft.com/office/drawing/2014/main" id="{97222174-E3FE-EFE9-3F50-ECF213FEACA5}"/>
                    </a:ext>
                  </a:extLst>
                </p:cNvPr>
                <p:cNvSpPr txBox="1"/>
                <p:nvPr/>
              </p:nvSpPr>
              <p:spPr>
                <a:xfrm>
                  <a:off x="587769" y="1867194"/>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grpSp>
      <p:grpSp>
        <p:nvGrpSpPr>
          <p:cNvPr id="47" name="Group 46">
            <a:extLst>
              <a:ext uri="{FF2B5EF4-FFF2-40B4-BE49-F238E27FC236}">
                <a16:creationId xmlns:a16="http://schemas.microsoft.com/office/drawing/2014/main" id="{A15B14E2-9DEA-9879-EE87-F9A1E4D0345B}"/>
              </a:ext>
            </a:extLst>
          </p:cNvPr>
          <p:cNvGrpSpPr/>
          <p:nvPr/>
        </p:nvGrpSpPr>
        <p:grpSpPr>
          <a:xfrm>
            <a:off x="1570987" y="3654000"/>
            <a:ext cx="5583599" cy="580574"/>
            <a:chOff x="1570987" y="3654000"/>
            <a:chExt cx="5583599" cy="580574"/>
          </a:xfrm>
        </p:grpSpPr>
        <p:grpSp>
          <p:nvGrpSpPr>
            <p:cNvPr id="31" name="Group 30">
              <a:extLst>
                <a:ext uri="{FF2B5EF4-FFF2-40B4-BE49-F238E27FC236}">
                  <a16:creationId xmlns:a16="http://schemas.microsoft.com/office/drawing/2014/main" id="{F193EA19-D617-A5DE-071E-33000FC63CE5}"/>
                </a:ext>
              </a:extLst>
            </p:cNvPr>
            <p:cNvGrpSpPr/>
            <p:nvPr/>
          </p:nvGrpSpPr>
          <p:grpSpPr>
            <a:xfrm>
              <a:off x="1570987" y="3654000"/>
              <a:ext cx="5174999" cy="580574"/>
              <a:chOff x="1164808" y="1726982"/>
              <a:chExt cx="5174999" cy="580574"/>
            </a:xfrm>
          </p:grpSpPr>
          <p:sp>
            <p:nvSpPr>
              <p:cNvPr id="32" name="Round Diagonal Corner of Rectangle 31">
                <a:extLst>
                  <a:ext uri="{FF2B5EF4-FFF2-40B4-BE49-F238E27FC236}">
                    <a16:creationId xmlns:a16="http://schemas.microsoft.com/office/drawing/2014/main" id="{7606034C-3EDD-4CE7-02DC-28BCB6884A39}"/>
                  </a:ext>
                </a:extLst>
              </p:cNvPr>
              <p:cNvSpPr/>
              <p:nvPr/>
            </p:nvSpPr>
            <p:spPr>
              <a:xfrm>
                <a:off x="1164808" y="1726982"/>
                <a:ext cx="5174999" cy="580574"/>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3" name="TextBox 32">
                <a:extLst>
                  <a:ext uri="{FF2B5EF4-FFF2-40B4-BE49-F238E27FC236}">
                    <a16:creationId xmlns:a16="http://schemas.microsoft.com/office/drawing/2014/main" id="{0CE08F1F-37AF-3512-322A-18482A4FF07A}"/>
                  </a:ext>
                </a:extLst>
              </p:cNvPr>
              <p:cNvSpPr txBox="1"/>
              <p:nvPr/>
            </p:nvSpPr>
            <p:spPr>
              <a:xfrm>
                <a:off x="1579896" y="1820939"/>
                <a:ext cx="4635871" cy="369332"/>
              </a:xfrm>
              <a:prstGeom prst="rect">
                <a:avLst/>
              </a:prstGeom>
              <a:noFill/>
            </p:spPr>
            <p:txBody>
              <a:bodyPr wrap="square" lIns="0" tIns="0" rIns="0" bIns="0" rtlCol="0">
                <a:spAutoFit/>
              </a:bodyPr>
              <a:lstStyle/>
              <a:p>
                <a:r>
                  <a:rPr lang="en-GB" sz="1200" dirty="0">
                    <a:solidFill>
                      <a:schemeClr val="bg1"/>
                    </a:solidFill>
                    <a:effectLst/>
                  </a:rPr>
                  <a:t>Work towards global recognition of the ESC as a driver for patient-centred management and decision-making in cardiovascular disease.</a:t>
                </a:r>
              </a:p>
            </p:txBody>
          </p:sp>
          <p:grpSp>
            <p:nvGrpSpPr>
              <p:cNvPr id="34" name="Group 33">
                <a:extLst>
                  <a:ext uri="{FF2B5EF4-FFF2-40B4-BE49-F238E27FC236}">
                    <a16:creationId xmlns:a16="http://schemas.microsoft.com/office/drawing/2014/main" id="{0C52CFDA-3577-D419-F405-8F3DA1FBD17F}"/>
                  </a:ext>
                </a:extLst>
              </p:cNvPr>
              <p:cNvGrpSpPr/>
              <p:nvPr/>
            </p:nvGrpSpPr>
            <p:grpSpPr>
              <a:xfrm>
                <a:off x="1290280" y="1868462"/>
                <a:ext cx="165805" cy="164145"/>
                <a:chOff x="587769" y="1868462"/>
                <a:chExt cx="165805" cy="164145"/>
              </a:xfrm>
            </p:grpSpPr>
            <p:sp>
              <p:nvSpPr>
                <p:cNvPr id="35" name="Teardrop 34">
                  <a:extLst>
                    <a:ext uri="{FF2B5EF4-FFF2-40B4-BE49-F238E27FC236}">
                      <a16:creationId xmlns:a16="http://schemas.microsoft.com/office/drawing/2014/main" id="{24625628-F318-0306-3FC7-E106051D8241}"/>
                    </a:ext>
                  </a:extLst>
                </p:cNvPr>
                <p:cNvSpPr/>
                <p:nvPr/>
              </p:nvSpPr>
              <p:spPr>
                <a:xfrm>
                  <a:off x="587769" y="1868463"/>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6" name="TextBox 35">
                  <a:extLst>
                    <a:ext uri="{FF2B5EF4-FFF2-40B4-BE49-F238E27FC236}">
                      <a16:creationId xmlns:a16="http://schemas.microsoft.com/office/drawing/2014/main" id="{504F0D43-D8A7-1495-8434-8638FDBF0051}"/>
                    </a:ext>
                  </a:extLst>
                </p:cNvPr>
                <p:cNvSpPr txBox="1"/>
                <p:nvPr/>
              </p:nvSpPr>
              <p:spPr>
                <a:xfrm>
                  <a:off x="587769" y="1868462"/>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4</a:t>
                  </a:r>
                </a:p>
              </p:txBody>
            </p:sp>
          </p:grpSp>
        </p:grpSp>
        <p:cxnSp>
          <p:nvCxnSpPr>
            <p:cNvPr id="37" name="Straight Connector 36">
              <a:extLst>
                <a:ext uri="{FF2B5EF4-FFF2-40B4-BE49-F238E27FC236}">
                  <a16:creationId xmlns:a16="http://schemas.microsoft.com/office/drawing/2014/main" id="{1DA89CFC-0FFB-0D82-5B89-56A365CC9A8D}"/>
                </a:ext>
              </a:extLst>
            </p:cNvPr>
            <p:cNvCxnSpPr>
              <a:cxnSpLocks/>
            </p:cNvCxnSpPr>
            <p:nvPr/>
          </p:nvCxnSpPr>
          <p:spPr>
            <a:xfrm>
              <a:off x="6745986" y="3933979"/>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000D8BF1-DC3D-D81D-369E-E8D09D6E0439}"/>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784501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C8310D95-E0EB-58D0-A2F8-4310E5D0B0A5}"/>
              </a:ext>
            </a:extLst>
          </p:cNvPr>
          <p:cNvSpPr txBox="1">
            <a:spLocks/>
          </p:cNvSpPr>
          <p:nvPr/>
        </p:nvSpPr>
        <p:spPr>
          <a:xfrm>
            <a:off x="507362" y="954877"/>
            <a:ext cx="1034800" cy="339520"/>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1600" dirty="0">
              <a:solidFill>
                <a:srgbClr val="AE1022"/>
              </a:solidFill>
              <a:latin typeface="+mn-lt"/>
            </a:endParaRPr>
          </a:p>
        </p:txBody>
      </p:sp>
      <p:sp>
        <p:nvSpPr>
          <p:cNvPr id="4" name="TextBox 3">
            <a:extLst>
              <a:ext uri="{FF2B5EF4-FFF2-40B4-BE49-F238E27FC236}">
                <a16:creationId xmlns:a16="http://schemas.microsoft.com/office/drawing/2014/main" id="{BC98554E-BCBA-555A-59ED-90557871F87D}"/>
              </a:ext>
            </a:extLst>
          </p:cNvPr>
          <p:cNvSpPr txBox="1"/>
          <p:nvPr/>
        </p:nvSpPr>
        <p:spPr>
          <a:xfrm>
            <a:off x="540000" y="2450893"/>
            <a:ext cx="3879600" cy="1912703"/>
          </a:xfrm>
          <a:prstGeom prst="rect">
            <a:avLst/>
          </a:prstGeom>
          <a:noFill/>
        </p:spPr>
        <p:txBody>
          <a:bodyPr wrap="square" lIns="0" tIns="0" rIns="0" bIns="0" rtlCol="0">
            <a:spAutoFit/>
          </a:bodyPr>
          <a:lstStyle/>
          <a:p>
            <a:pPr algn="just">
              <a:lnSpc>
                <a:spcPts val="1520"/>
              </a:lnSpc>
            </a:pPr>
            <a:r>
              <a:rPr lang="en-US" sz="1100" u="none" strike="noStrike" baseline="0" dirty="0">
                <a:solidFill>
                  <a:srgbClr val="57585A"/>
                </a:solidFill>
                <a:latin typeface="Calibri Light" panose="020F0302020204030204" pitchFamily="34" charset="0"/>
                <a:cs typeface="Calibri Light" panose="020F0302020204030204" pitchFamily="34" charset="0"/>
              </a:rPr>
              <a:t>Values and priorities in society constantly evolve. Climate change is a growing concern and environmental sustainability is an increasingly important value across the world and in all segments of the population. Other societal values of growing importance include diversity and inclusivity as well as ethical conduct and absence of undue bias. With ubiquitous availability of information, reputation as a trustworthy and reliable source of knowledge is key. In the coming years more than ever before, any </a:t>
            </a:r>
            <a:r>
              <a:rPr lang="en-US" sz="1100" u="none" strike="noStrike" baseline="0" dirty="0" err="1">
                <a:solidFill>
                  <a:srgbClr val="57585A"/>
                </a:solidFill>
                <a:latin typeface="Calibri Light" panose="020F0302020204030204" pitchFamily="34" charset="0"/>
                <a:cs typeface="Calibri Light" panose="020F0302020204030204" pitchFamily="34" charset="0"/>
              </a:rPr>
              <a:t>organisation</a:t>
            </a:r>
            <a:r>
              <a:rPr lang="en-US" sz="1100" u="none" strike="noStrike" baseline="0" dirty="0">
                <a:solidFill>
                  <a:srgbClr val="57585A"/>
                </a:solidFill>
                <a:latin typeface="Calibri Light" panose="020F0302020204030204" pitchFamily="34" charset="0"/>
                <a:cs typeface="Calibri Light" panose="020F0302020204030204" pitchFamily="34" charset="0"/>
              </a:rPr>
              <a:t> will only be able to harness its full potential when it promotes and actively lives values that speak to all individuals. </a:t>
            </a:r>
            <a:endParaRPr lang="en-US" sz="900" dirty="0">
              <a:latin typeface="Calibri Light" panose="020F0302020204030204" pitchFamily="34" charset="0"/>
              <a:cs typeface="Calibri Light" panose="020F0302020204030204" pitchFamily="34" charset="0"/>
            </a:endParaRPr>
          </a:p>
        </p:txBody>
      </p:sp>
      <p:sp>
        <p:nvSpPr>
          <p:cNvPr id="5" name="Text Placeholder 3">
            <a:extLst>
              <a:ext uri="{FF2B5EF4-FFF2-40B4-BE49-F238E27FC236}">
                <a16:creationId xmlns:a16="http://schemas.microsoft.com/office/drawing/2014/main" id="{AC591756-DB3A-746C-A9E3-7E1502CB9412}"/>
              </a:ext>
            </a:extLst>
          </p:cNvPr>
          <p:cNvSpPr txBox="1">
            <a:spLocks/>
          </p:cNvSpPr>
          <p:nvPr/>
        </p:nvSpPr>
        <p:spPr>
          <a:xfrm>
            <a:off x="540001" y="432000"/>
            <a:ext cx="3955800" cy="339520"/>
          </a:xfrm>
          <a:prstGeom prst="rect">
            <a:avLst/>
          </a:prstGeom>
        </p:spPr>
        <p:txBody>
          <a:bodyPr wrap="none" lIns="0" tIns="0" rIns="0" bIns="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solidFill>
                  <a:srgbClr val="AE1022"/>
                </a:solidFill>
              </a:rPr>
              <a:t>Scenario 6</a:t>
            </a:r>
          </a:p>
        </p:txBody>
      </p:sp>
      <p:sp>
        <p:nvSpPr>
          <p:cNvPr id="6" name="TextBox 5">
            <a:extLst>
              <a:ext uri="{FF2B5EF4-FFF2-40B4-BE49-F238E27FC236}">
                <a16:creationId xmlns:a16="http://schemas.microsoft.com/office/drawing/2014/main" id="{F4C27F24-AD27-3FE5-E5E5-23CF6CF0B673}"/>
              </a:ext>
            </a:extLst>
          </p:cNvPr>
          <p:cNvSpPr txBox="1"/>
          <p:nvPr/>
        </p:nvSpPr>
        <p:spPr>
          <a:xfrm>
            <a:off x="540000" y="1423651"/>
            <a:ext cx="3727200" cy="923330"/>
          </a:xfrm>
          <a:prstGeom prst="rect">
            <a:avLst/>
          </a:prstGeom>
          <a:noFill/>
        </p:spPr>
        <p:txBody>
          <a:bodyPr wrap="square" lIns="0" tIns="0" rIns="0" bIns="0" rtlCol="0">
            <a:spAutoFit/>
          </a:bodyPr>
          <a:lstStyle/>
          <a:p>
            <a:pPr>
              <a:lnSpc>
                <a:spcPts val="1840"/>
              </a:lnSpc>
            </a:pPr>
            <a:r>
              <a:rPr lang="en-GB" sz="1500" dirty="0">
                <a:solidFill>
                  <a:srgbClr val="AA0000"/>
                </a:solidFill>
                <a:effectLst/>
                <a:latin typeface="Calibri Light" panose="020F0302020204030204" pitchFamily="34" charset="0"/>
                <a:cs typeface="Calibri Light" panose="020F0302020204030204" pitchFamily="34" charset="0"/>
              </a:rPr>
              <a:t>Evolving priorities and values include climate change and environmental sustainability, diversity and inclusivity, but also ethical conduct and freedom from bias and undue influence</a:t>
            </a:r>
          </a:p>
        </p:txBody>
      </p:sp>
      <p:cxnSp>
        <p:nvCxnSpPr>
          <p:cNvPr id="8" name="Straight Connector 7">
            <a:extLst>
              <a:ext uri="{FF2B5EF4-FFF2-40B4-BE49-F238E27FC236}">
                <a16:creationId xmlns:a16="http://schemas.microsoft.com/office/drawing/2014/main" id="{AC22C9A7-1692-2C81-3CFB-89EF23C4DCD2}"/>
              </a:ext>
            </a:extLst>
          </p:cNvPr>
          <p:cNvCxnSpPr>
            <a:cxnSpLocks/>
          </p:cNvCxnSpPr>
          <p:nvPr/>
        </p:nvCxnSpPr>
        <p:spPr>
          <a:xfrm>
            <a:off x="304800" y="0"/>
            <a:ext cx="0" cy="1047750"/>
          </a:xfrm>
          <a:prstGeom prst="line">
            <a:avLst/>
          </a:prstGeom>
          <a:ln w="63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5077CB20-0497-63C3-3675-F4ADE42B5E92}"/>
              </a:ext>
            </a:extLst>
          </p:cNvPr>
          <p:cNvGrpSpPr/>
          <p:nvPr/>
        </p:nvGrpSpPr>
        <p:grpSpPr>
          <a:xfrm>
            <a:off x="304800" y="872827"/>
            <a:ext cx="2311670" cy="363220"/>
            <a:chOff x="304800" y="872827"/>
            <a:chExt cx="2311670" cy="363220"/>
          </a:xfrm>
        </p:grpSpPr>
        <p:cxnSp>
          <p:nvCxnSpPr>
            <p:cNvPr id="7" name="Straight Connector 6">
              <a:extLst>
                <a:ext uri="{FF2B5EF4-FFF2-40B4-BE49-F238E27FC236}">
                  <a16:creationId xmlns:a16="http://schemas.microsoft.com/office/drawing/2014/main" id="{AED2DBBF-F7F9-D17B-70CA-137E9C70A5C8}"/>
                </a:ext>
              </a:extLst>
            </p:cNvPr>
            <p:cNvCxnSpPr>
              <a:cxnSpLocks/>
            </p:cNvCxnSpPr>
            <p:nvPr/>
          </p:nvCxnSpPr>
          <p:spPr>
            <a:xfrm flipH="1">
              <a:off x="304800" y="1044652"/>
              <a:ext cx="202200" cy="0"/>
            </a:xfrm>
            <a:prstGeom prst="line">
              <a:avLst/>
            </a:prstGeom>
            <a:ln>
              <a:solidFill>
                <a:schemeClr val="bg1">
                  <a:lumMod val="85000"/>
                </a:schemeClr>
              </a:solidFill>
              <a:tailEnd type="ova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ADF636DE-2BB5-4ABD-AC70-D80B4BD33F21}"/>
                </a:ext>
              </a:extLst>
            </p:cNvPr>
            <p:cNvPicPr>
              <a:picLocks noChangeAspect="1"/>
            </p:cNvPicPr>
            <p:nvPr/>
          </p:nvPicPr>
          <p:blipFill>
            <a:blip r:embed="rId2"/>
            <a:stretch>
              <a:fillRect/>
            </a:stretch>
          </p:blipFill>
          <p:spPr>
            <a:xfrm>
              <a:off x="507000" y="872827"/>
              <a:ext cx="2109470" cy="363220"/>
            </a:xfrm>
            <a:prstGeom prst="rect">
              <a:avLst/>
            </a:prstGeom>
            <a:effectLst>
              <a:outerShdw blurRad="50800" dist="38100" dir="2700000" algn="tl" rotWithShape="0">
                <a:prstClr val="black">
                  <a:alpha val="20000"/>
                </a:prstClr>
              </a:outerShdw>
            </a:effectLst>
          </p:spPr>
        </p:pic>
      </p:grpSp>
      <p:sp>
        <p:nvSpPr>
          <p:cNvPr id="2" name="TextBox 1">
            <a:extLst>
              <a:ext uri="{FF2B5EF4-FFF2-40B4-BE49-F238E27FC236}">
                <a16:creationId xmlns:a16="http://schemas.microsoft.com/office/drawing/2014/main" id="{890836E2-A4B7-AC47-DA46-7D52352433E3}"/>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a:t>
            </a:r>
            <a:r>
              <a:rPr lang="en-US" sz="800" dirty="0">
                <a:solidFill>
                  <a:schemeClr val="bg1"/>
                </a:solidFill>
                <a:effectLst/>
                <a:latin typeface="Calibri" panose="020F0502020204030204" pitchFamily="34" charset="0"/>
                <a:ea typeface="Calibri" panose="020F0502020204030204" pitchFamily="34" charset="0"/>
              </a:rPr>
              <a:t>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3311576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21B52D6-F6E2-2E3E-6827-C27C66F0BFA0}"/>
              </a:ext>
            </a:extLst>
          </p:cNvPr>
          <p:cNvPicPr>
            <a:picLocks noChangeAspect="1"/>
          </p:cNvPicPr>
          <p:nvPr/>
        </p:nvPicPr>
        <p:blipFill>
          <a:blip r:embed="rId2"/>
          <a:srcRect/>
          <a:stretch/>
        </p:blipFill>
        <p:spPr>
          <a:xfrm>
            <a:off x="6212997" y="1740771"/>
            <a:ext cx="2245203" cy="3402730"/>
          </a:xfrm>
          <a:prstGeom prst="rect">
            <a:avLst/>
          </a:prstGeom>
        </p:spPr>
      </p:pic>
      <p:grpSp>
        <p:nvGrpSpPr>
          <p:cNvPr id="61" name="Group 60">
            <a:extLst>
              <a:ext uri="{FF2B5EF4-FFF2-40B4-BE49-F238E27FC236}">
                <a16:creationId xmlns:a16="http://schemas.microsoft.com/office/drawing/2014/main" id="{F2A97317-2563-28F0-524E-9ABA4FF75FF4}"/>
              </a:ext>
            </a:extLst>
          </p:cNvPr>
          <p:cNvGrpSpPr/>
          <p:nvPr/>
        </p:nvGrpSpPr>
        <p:grpSpPr>
          <a:xfrm>
            <a:off x="1570987" y="1726981"/>
            <a:ext cx="5583599" cy="792000"/>
            <a:chOff x="1570987" y="1726981"/>
            <a:chExt cx="5583599" cy="792000"/>
          </a:xfrm>
        </p:grpSpPr>
        <p:cxnSp>
          <p:nvCxnSpPr>
            <p:cNvPr id="33" name="Straight Connector 32">
              <a:extLst>
                <a:ext uri="{FF2B5EF4-FFF2-40B4-BE49-F238E27FC236}">
                  <a16:creationId xmlns:a16="http://schemas.microsoft.com/office/drawing/2014/main" id="{9F8DBC15-CFEB-3438-5F19-833426718DDA}"/>
                </a:ext>
              </a:extLst>
            </p:cNvPr>
            <p:cNvCxnSpPr>
              <a:cxnSpLocks/>
            </p:cNvCxnSpPr>
            <p:nvPr/>
          </p:nvCxnSpPr>
          <p:spPr>
            <a:xfrm>
              <a:off x="6745986" y="2114550"/>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BC21343B-36E0-8100-9AD7-EFCE0FC725F0}"/>
                </a:ext>
              </a:extLst>
            </p:cNvPr>
            <p:cNvGrpSpPr/>
            <p:nvPr/>
          </p:nvGrpSpPr>
          <p:grpSpPr>
            <a:xfrm>
              <a:off x="1570987" y="1726981"/>
              <a:ext cx="5174999" cy="792000"/>
              <a:chOff x="1164808" y="1726981"/>
              <a:chExt cx="5174999" cy="792000"/>
            </a:xfrm>
          </p:grpSpPr>
          <p:sp>
            <p:nvSpPr>
              <p:cNvPr id="35" name="Round Diagonal Corner of Rectangle 34">
                <a:extLst>
                  <a:ext uri="{FF2B5EF4-FFF2-40B4-BE49-F238E27FC236}">
                    <a16:creationId xmlns:a16="http://schemas.microsoft.com/office/drawing/2014/main" id="{B91C5B72-87DB-6980-EC95-A53CAE316630}"/>
                  </a:ext>
                </a:extLst>
              </p:cNvPr>
              <p:cNvSpPr/>
              <p:nvPr/>
            </p:nvSpPr>
            <p:spPr>
              <a:xfrm>
                <a:off x="1164808" y="1726981"/>
                <a:ext cx="5174999" cy="792000"/>
              </a:xfrm>
              <a:prstGeom prst="round2DiagRect">
                <a:avLst>
                  <a:gd name="adj1" fmla="val 26195"/>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dirty="0"/>
              </a:p>
            </p:txBody>
          </p:sp>
          <p:sp>
            <p:nvSpPr>
              <p:cNvPr id="36" name="TextBox 35">
                <a:extLst>
                  <a:ext uri="{FF2B5EF4-FFF2-40B4-BE49-F238E27FC236}">
                    <a16:creationId xmlns:a16="http://schemas.microsoft.com/office/drawing/2014/main" id="{510E4D9C-A8CE-4F0E-365C-A7FD0E16CB54}"/>
                  </a:ext>
                </a:extLst>
              </p:cNvPr>
              <p:cNvSpPr txBox="1"/>
              <p:nvPr/>
            </p:nvSpPr>
            <p:spPr>
              <a:xfrm>
                <a:off x="1579896" y="1845982"/>
                <a:ext cx="4635871" cy="553998"/>
              </a:xfrm>
              <a:prstGeom prst="rect">
                <a:avLst/>
              </a:prstGeom>
              <a:noFill/>
            </p:spPr>
            <p:txBody>
              <a:bodyPr wrap="square" lIns="0" tIns="0" rIns="0" bIns="0" rtlCol="0">
                <a:spAutoFit/>
              </a:bodyPr>
              <a:lstStyle/>
              <a:p>
                <a:r>
                  <a:rPr lang="en-GB" sz="1200" spc="30" dirty="0">
                    <a:solidFill>
                      <a:schemeClr val="bg1"/>
                    </a:solidFill>
                    <a:effectLst/>
                  </a:rPr>
                  <a:t>Aim for all ESC operations to have a neutral environmental impact, and establish the ESC as a leader and think tank for environmentally sustainable medical practice.</a:t>
                </a:r>
              </a:p>
            </p:txBody>
          </p:sp>
          <p:grpSp>
            <p:nvGrpSpPr>
              <p:cNvPr id="37" name="Group 36">
                <a:extLst>
                  <a:ext uri="{FF2B5EF4-FFF2-40B4-BE49-F238E27FC236}">
                    <a16:creationId xmlns:a16="http://schemas.microsoft.com/office/drawing/2014/main" id="{C6013EC9-0B74-6E18-335C-A23697350ED6}"/>
                  </a:ext>
                </a:extLst>
              </p:cNvPr>
              <p:cNvGrpSpPr/>
              <p:nvPr/>
            </p:nvGrpSpPr>
            <p:grpSpPr>
              <a:xfrm>
                <a:off x="1290280" y="1897837"/>
                <a:ext cx="165805" cy="164145"/>
                <a:chOff x="587769" y="1897837"/>
                <a:chExt cx="165805" cy="164145"/>
              </a:xfrm>
            </p:grpSpPr>
            <p:sp>
              <p:nvSpPr>
                <p:cNvPr id="38" name="Teardrop 37">
                  <a:extLst>
                    <a:ext uri="{FF2B5EF4-FFF2-40B4-BE49-F238E27FC236}">
                      <a16:creationId xmlns:a16="http://schemas.microsoft.com/office/drawing/2014/main" id="{3DA19BA8-4EB7-C46B-B507-83DAF64A1B52}"/>
                    </a:ext>
                  </a:extLst>
                </p:cNvPr>
                <p:cNvSpPr/>
                <p:nvPr/>
              </p:nvSpPr>
              <p:spPr>
                <a:xfrm>
                  <a:off x="587769" y="1897838"/>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9" name="TextBox 38">
                  <a:extLst>
                    <a:ext uri="{FF2B5EF4-FFF2-40B4-BE49-F238E27FC236}">
                      <a16:creationId xmlns:a16="http://schemas.microsoft.com/office/drawing/2014/main" id="{28E0A23E-76A0-2793-70F0-95F9EA0706BB}"/>
                    </a:ext>
                  </a:extLst>
                </p:cNvPr>
                <p:cNvSpPr txBox="1"/>
                <p:nvPr/>
              </p:nvSpPr>
              <p:spPr>
                <a:xfrm>
                  <a:off x="587769" y="1897837"/>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1</a:t>
                  </a:r>
                </a:p>
              </p:txBody>
            </p:sp>
          </p:grpSp>
        </p:grpSp>
      </p:grpSp>
      <p:grpSp>
        <p:nvGrpSpPr>
          <p:cNvPr id="62" name="Group 61">
            <a:extLst>
              <a:ext uri="{FF2B5EF4-FFF2-40B4-BE49-F238E27FC236}">
                <a16:creationId xmlns:a16="http://schemas.microsoft.com/office/drawing/2014/main" id="{98C047C6-DDDE-A313-F75D-A0EB1827BF94}"/>
              </a:ext>
            </a:extLst>
          </p:cNvPr>
          <p:cNvGrpSpPr/>
          <p:nvPr/>
        </p:nvGrpSpPr>
        <p:grpSpPr>
          <a:xfrm>
            <a:off x="1558150" y="2589739"/>
            <a:ext cx="5596436" cy="792000"/>
            <a:chOff x="1558150" y="2589739"/>
            <a:chExt cx="5596436" cy="792000"/>
          </a:xfrm>
        </p:grpSpPr>
        <p:grpSp>
          <p:nvGrpSpPr>
            <p:cNvPr id="40" name="Group 39">
              <a:extLst>
                <a:ext uri="{FF2B5EF4-FFF2-40B4-BE49-F238E27FC236}">
                  <a16:creationId xmlns:a16="http://schemas.microsoft.com/office/drawing/2014/main" id="{85395DD0-D72D-C295-0180-97AC9C191FD9}"/>
                </a:ext>
              </a:extLst>
            </p:cNvPr>
            <p:cNvGrpSpPr/>
            <p:nvPr/>
          </p:nvGrpSpPr>
          <p:grpSpPr>
            <a:xfrm>
              <a:off x="1558150" y="2589739"/>
              <a:ext cx="5187835" cy="792000"/>
              <a:chOff x="528277" y="2313226"/>
              <a:chExt cx="5187835" cy="792000"/>
            </a:xfrm>
          </p:grpSpPr>
          <p:sp>
            <p:nvSpPr>
              <p:cNvPr id="41" name="Round Diagonal Corner of Rectangle 40">
                <a:extLst>
                  <a:ext uri="{FF2B5EF4-FFF2-40B4-BE49-F238E27FC236}">
                    <a16:creationId xmlns:a16="http://schemas.microsoft.com/office/drawing/2014/main" id="{2F879C26-4D57-2D19-FA18-1B02F9C080AD}"/>
                  </a:ext>
                </a:extLst>
              </p:cNvPr>
              <p:cNvSpPr/>
              <p:nvPr/>
            </p:nvSpPr>
            <p:spPr>
              <a:xfrm>
                <a:off x="528277" y="2313226"/>
                <a:ext cx="5187835" cy="79200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2" name="TextBox 41">
                <a:extLst>
                  <a:ext uri="{FF2B5EF4-FFF2-40B4-BE49-F238E27FC236}">
                    <a16:creationId xmlns:a16="http://schemas.microsoft.com/office/drawing/2014/main" id="{99750879-FEBB-E2FF-2A96-15FDF7E3A08E}"/>
                  </a:ext>
                </a:extLst>
              </p:cNvPr>
              <p:cNvSpPr txBox="1"/>
              <p:nvPr/>
            </p:nvSpPr>
            <p:spPr>
              <a:xfrm>
                <a:off x="956201" y="2425707"/>
                <a:ext cx="4540247" cy="553998"/>
              </a:xfrm>
              <a:prstGeom prst="rect">
                <a:avLst/>
              </a:prstGeom>
              <a:noFill/>
            </p:spPr>
            <p:txBody>
              <a:bodyPr wrap="square" lIns="0" tIns="0" rIns="0" bIns="0" rtlCol="0">
                <a:spAutoFit/>
              </a:bodyPr>
              <a:lstStyle/>
              <a:p>
                <a:r>
                  <a:rPr lang="en-GB" sz="1200" spc="30" dirty="0">
                    <a:solidFill>
                      <a:schemeClr val="bg1"/>
                    </a:solidFill>
                    <a:effectLst/>
                  </a:rPr>
                  <a:t>Ensure freedom from bias and undue influence in all products and activities through enforcing and monitoring clearly designed and transparent conflict of interest (COI) and ethical conduct policies.</a:t>
                </a:r>
              </a:p>
            </p:txBody>
          </p:sp>
          <p:grpSp>
            <p:nvGrpSpPr>
              <p:cNvPr id="43" name="Group 42">
                <a:extLst>
                  <a:ext uri="{FF2B5EF4-FFF2-40B4-BE49-F238E27FC236}">
                    <a16:creationId xmlns:a16="http://schemas.microsoft.com/office/drawing/2014/main" id="{AD0E9F6E-3556-3453-8A09-4DB5863E6DB6}"/>
                  </a:ext>
                </a:extLst>
              </p:cNvPr>
              <p:cNvGrpSpPr/>
              <p:nvPr/>
            </p:nvGrpSpPr>
            <p:grpSpPr>
              <a:xfrm>
                <a:off x="659337" y="2473274"/>
                <a:ext cx="165805" cy="164145"/>
                <a:chOff x="616976" y="1866849"/>
                <a:chExt cx="165805" cy="164145"/>
              </a:xfrm>
            </p:grpSpPr>
            <p:sp>
              <p:nvSpPr>
                <p:cNvPr id="44" name="Teardrop 43">
                  <a:extLst>
                    <a:ext uri="{FF2B5EF4-FFF2-40B4-BE49-F238E27FC236}">
                      <a16:creationId xmlns:a16="http://schemas.microsoft.com/office/drawing/2014/main" id="{0B7C179D-8FBE-4285-0B8D-E77153F81528}"/>
                    </a:ext>
                  </a:extLst>
                </p:cNvPr>
                <p:cNvSpPr/>
                <p:nvPr/>
              </p:nvSpPr>
              <p:spPr>
                <a:xfrm>
                  <a:off x="616976" y="1866850"/>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5" name="TextBox 44">
                  <a:extLst>
                    <a:ext uri="{FF2B5EF4-FFF2-40B4-BE49-F238E27FC236}">
                      <a16:creationId xmlns:a16="http://schemas.microsoft.com/office/drawing/2014/main" id="{898D9968-7E62-BAF4-9005-C65770ED7376}"/>
                    </a:ext>
                  </a:extLst>
                </p:cNvPr>
                <p:cNvSpPr txBox="1"/>
                <p:nvPr/>
              </p:nvSpPr>
              <p:spPr>
                <a:xfrm>
                  <a:off x="616976" y="1866849"/>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2</a:t>
                  </a:r>
                </a:p>
              </p:txBody>
            </p:sp>
          </p:grpSp>
        </p:grpSp>
        <p:cxnSp>
          <p:nvCxnSpPr>
            <p:cNvPr id="52" name="Straight Connector 51">
              <a:extLst>
                <a:ext uri="{FF2B5EF4-FFF2-40B4-BE49-F238E27FC236}">
                  <a16:creationId xmlns:a16="http://schemas.microsoft.com/office/drawing/2014/main" id="{59D33947-C216-DFA6-A6A0-7AA728CCD4CA}"/>
                </a:ext>
              </a:extLst>
            </p:cNvPr>
            <p:cNvCxnSpPr>
              <a:cxnSpLocks/>
            </p:cNvCxnSpPr>
            <p:nvPr/>
          </p:nvCxnSpPr>
          <p:spPr>
            <a:xfrm>
              <a:off x="6745986" y="2985739"/>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2647D791-AAAF-E46A-3C1A-A3DD437F2DA3}"/>
              </a:ext>
            </a:extLst>
          </p:cNvPr>
          <p:cNvGrpSpPr/>
          <p:nvPr/>
        </p:nvGrpSpPr>
        <p:grpSpPr>
          <a:xfrm>
            <a:off x="1570984" y="3452498"/>
            <a:ext cx="5583602" cy="792000"/>
            <a:chOff x="1570984" y="3452498"/>
            <a:chExt cx="5583602" cy="792000"/>
          </a:xfrm>
        </p:grpSpPr>
        <p:grpSp>
          <p:nvGrpSpPr>
            <p:cNvPr id="46" name="Group 45">
              <a:extLst>
                <a:ext uri="{FF2B5EF4-FFF2-40B4-BE49-F238E27FC236}">
                  <a16:creationId xmlns:a16="http://schemas.microsoft.com/office/drawing/2014/main" id="{64878D0B-C59B-E7A2-3E28-03B3A2E0635F}"/>
                </a:ext>
              </a:extLst>
            </p:cNvPr>
            <p:cNvGrpSpPr/>
            <p:nvPr/>
          </p:nvGrpSpPr>
          <p:grpSpPr>
            <a:xfrm>
              <a:off x="1570984" y="3452498"/>
              <a:ext cx="5175001" cy="792000"/>
              <a:chOff x="528277" y="3541605"/>
              <a:chExt cx="5175001" cy="792000"/>
            </a:xfrm>
          </p:grpSpPr>
          <p:sp>
            <p:nvSpPr>
              <p:cNvPr id="47" name="Round Diagonal Corner of Rectangle 46">
                <a:extLst>
                  <a:ext uri="{FF2B5EF4-FFF2-40B4-BE49-F238E27FC236}">
                    <a16:creationId xmlns:a16="http://schemas.microsoft.com/office/drawing/2014/main" id="{AB0EAE64-F017-DBCC-84C7-8DA960E4912E}"/>
                  </a:ext>
                </a:extLst>
              </p:cNvPr>
              <p:cNvSpPr/>
              <p:nvPr/>
            </p:nvSpPr>
            <p:spPr>
              <a:xfrm>
                <a:off x="528277" y="3541605"/>
                <a:ext cx="5175001" cy="792000"/>
              </a:xfrm>
              <a:prstGeom prst="round2DiagRect">
                <a:avLst>
                  <a:gd name="adj1" fmla="val 16026"/>
                  <a:gd name="adj2" fmla="val 0"/>
                </a:avLst>
              </a:prstGeom>
              <a:solidFill>
                <a:srgbClr val="EBA5A1"/>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8" name="TextBox 47">
                <a:extLst>
                  <a:ext uri="{FF2B5EF4-FFF2-40B4-BE49-F238E27FC236}">
                    <a16:creationId xmlns:a16="http://schemas.microsoft.com/office/drawing/2014/main" id="{D8C3B80D-B00B-CC4A-1C14-6E45C14D0036}"/>
                  </a:ext>
                </a:extLst>
              </p:cNvPr>
              <p:cNvSpPr txBox="1"/>
              <p:nvPr/>
            </p:nvSpPr>
            <p:spPr>
              <a:xfrm>
                <a:off x="943366" y="3660606"/>
                <a:ext cx="4531311" cy="553998"/>
              </a:xfrm>
              <a:prstGeom prst="rect">
                <a:avLst/>
              </a:prstGeom>
              <a:noFill/>
            </p:spPr>
            <p:txBody>
              <a:bodyPr wrap="square" lIns="0" tIns="0" rIns="0" bIns="0" rtlCol="0">
                <a:spAutoFit/>
              </a:bodyPr>
              <a:lstStyle/>
              <a:p>
                <a:r>
                  <a:rPr lang="en-GB" sz="1200" spc="20" dirty="0">
                    <a:solidFill>
                      <a:schemeClr val="bg1"/>
                    </a:solidFill>
                    <a:effectLst/>
                  </a:rPr>
                  <a:t>Ensure attractiveness to individuals of all ages and diverse populations, through pertinent policies and by actively advocating </a:t>
                </a:r>
                <a:br>
                  <a:rPr lang="en-GB" sz="1200" spc="20" dirty="0">
                    <a:solidFill>
                      <a:schemeClr val="bg1"/>
                    </a:solidFill>
                    <a:effectLst/>
                  </a:rPr>
                </a:br>
                <a:r>
                  <a:rPr lang="en-GB" sz="1200" spc="20" dirty="0">
                    <a:solidFill>
                      <a:schemeClr val="bg1"/>
                    </a:solidFill>
                    <a:effectLst/>
                  </a:rPr>
                  <a:t>for diversity and inclusivity.</a:t>
                </a:r>
              </a:p>
            </p:txBody>
          </p:sp>
          <p:grpSp>
            <p:nvGrpSpPr>
              <p:cNvPr id="49" name="Group 48">
                <a:extLst>
                  <a:ext uri="{FF2B5EF4-FFF2-40B4-BE49-F238E27FC236}">
                    <a16:creationId xmlns:a16="http://schemas.microsoft.com/office/drawing/2014/main" id="{E82287CB-026C-D908-2C32-D640FC8C26F2}"/>
                  </a:ext>
                </a:extLst>
              </p:cNvPr>
              <p:cNvGrpSpPr/>
              <p:nvPr/>
            </p:nvGrpSpPr>
            <p:grpSpPr>
              <a:xfrm>
                <a:off x="630130" y="3713595"/>
                <a:ext cx="165805" cy="164145"/>
                <a:chOff x="587769" y="1891145"/>
                <a:chExt cx="165805" cy="164145"/>
              </a:xfrm>
            </p:grpSpPr>
            <p:sp>
              <p:nvSpPr>
                <p:cNvPr id="50" name="Teardrop 49">
                  <a:extLst>
                    <a:ext uri="{FF2B5EF4-FFF2-40B4-BE49-F238E27FC236}">
                      <a16:creationId xmlns:a16="http://schemas.microsoft.com/office/drawing/2014/main" id="{EBA4F94F-E77C-0D3C-36A3-FC7E8C93CA9B}"/>
                    </a:ext>
                  </a:extLst>
                </p:cNvPr>
                <p:cNvSpPr/>
                <p:nvPr/>
              </p:nvSpPr>
              <p:spPr>
                <a:xfrm>
                  <a:off x="587769" y="1891146"/>
                  <a:ext cx="164144" cy="1641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1" name="TextBox 50">
                  <a:extLst>
                    <a:ext uri="{FF2B5EF4-FFF2-40B4-BE49-F238E27FC236}">
                      <a16:creationId xmlns:a16="http://schemas.microsoft.com/office/drawing/2014/main" id="{14E5FA31-7C85-D697-1A58-EE3B55390D05}"/>
                    </a:ext>
                  </a:extLst>
                </p:cNvPr>
                <p:cNvSpPr txBox="1"/>
                <p:nvPr/>
              </p:nvSpPr>
              <p:spPr>
                <a:xfrm>
                  <a:off x="587769" y="1891145"/>
                  <a:ext cx="165805" cy="138499"/>
                </a:xfrm>
                <a:prstGeom prst="rect">
                  <a:avLst/>
                </a:prstGeom>
                <a:noFill/>
              </p:spPr>
              <p:txBody>
                <a:bodyPr wrap="square" lIns="0" tIns="0" rIns="0" bIns="0" rtlCol="0">
                  <a:spAutoFit/>
                </a:bodyPr>
                <a:lstStyle/>
                <a:p>
                  <a:pPr indent="0" algn="ctr" defTabSz="360000" rtl="0" eaLnBrk="1" latinLnBrk="0" hangingPunct="1">
                    <a:buClr>
                      <a:srgbClr val="C00000"/>
                    </a:buClr>
                    <a:buFont typeface="Arial" panose="020B0604020202020204" pitchFamily="34" charset="0"/>
                    <a:buNone/>
                  </a:pPr>
                  <a:r>
                    <a:rPr lang="en-FR" sz="900" b="1" i="0" kern="1200" dirty="0">
                      <a:solidFill>
                        <a:srgbClr val="EBA5A1"/>
                      </a:solidFill>
                      <a:latin typeface="+mn-lt"/>
                      <a:ea typeface="+mn-ea"/>
                    </a:rPr>
                    <a:t>3</a:t>
                  </a:r>
                </a:p>
              </p:txBody>
            </p:sp>
          </p:grpSp>
        </p:grpSp>
        <p:cxnSp>
          <p:nvCxnSpPr>
            <p:cNvPr id="53" name="Straight Connector 52">
              <a:extLst>
                <a:ext uri="{FF2B5EF4-FFF2-40B4-BE49-F238E27FC236}">
                  <a16:creationId xmlns:a16="http://schemas.microsoft.com/office/drawing/2014/main" id="{118867EE-4F53-39BF-9812-BEA0E068B1F6}"/>
                </a:ext>
              </a:extLst>
            </p:cNvPr>
            <p:cNvCxnSpPr>
              <a:cxnSpLocks/>
            </p:cNvCxnSpPr>
            <p:nvPr/>
          </p:nvCxnSpPr>
          <p:spPr>
            <a:xfrm>
              <a:off x="6745986" y="3810294"/>
              <a:ext cx="408600"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54" name="Text Placeholder 3">
            <a:extLst>
              <a:ext uri="{FF2B5EF4-FFF2-40B4-BE49-F238E27FC236}">
                <a16:creationId xmlns:a16="http://schemas.microsoft.com/office/drawing/2014/main" id="{E27EC410-7C8E-4ED6-4E67-19AC2CA2CBDC}"/>
              </a:ext>
            </a:extLst>
          </p:cNvPr>
          <p:cNvSpPr>
            <a:spLocks noGrp="1"/>
          </p:cNvSpPr>
          <p:nvPr>
            <p:ph type="body" sz="quarter" idx="10"/>
          </p:nvPr>
        </p:nvSpPr>
        <p:spPr>
          <a:xfrm>
            <a:off x="540000" y="468000"/>
            <a:ext cx="7631757" cy="338874"/>
          </a:xfrm>
          <a:prstGeom prst="rect">
            <a:avLst/>
          </a:prstGeom>
        </p:spPr>
        <p:txBody>
          <a:bodyPr lIns="0" tIns="0" rIns="0" bIns="108000"/>
          <a:lstStyle/>
          <a:p>
            <a:pPr marL="0" indent="0">
              <a:buNone/>
            </a:pPr>
            <a:r>
              <a:rPr lang="en-US" sz="2600" dirty="0">
                <a:solidFill>
                  <a:srgbClr val="AE1022"/>
                </a:solidFill>
              </a:rPr>
              <a:t>Scenario 6</a:t>
            </a:r>
          </a:p>
        </p:txBody>
      </p:sp>
      <p:grpSp>
        <p:nvGrpSpPr>
          <p:cNvPr id="55" name="Group 54">
            <a:extLst>
              <a:ext uri="{FF2B5EF4-FFF2-40B4-BE49-F238E27FC236}">
                <a16:creationId xmlns:a16="http://schemas.microsoft.com/office/drawing/2014/main" id="{8DC3DD35-DB06-AE5D-64F0-CFE583A82B49}"/>
              </a:ext>
            </a:extLst>
          </p:cNvPr>
          <p:cNvGrpSpPr>
            <a:grpSpLocks/>
          </p:cNvGrpSpPr>
          <p:nvPr/>
        </p:nvGrpSpPr>
        <p:grpSpPr bwMode="auto">
          <a:xfrm>
            <a:off x="540000" y="803339"/>
            <a:ext cx="8053932" cy="71438"/>
            <a:chOff x="-1758914" y="723563"/>
            <a:chExt cx="8055149" cy="72000"/>
          </a:xfrm>
        </p:grpSpPr>
        <p:cxnSp>
          <p:nvCxnSpPr>
            <p:cNvPr id="56" name="Connecteur droit 3">
              <a:extLst>
                <a:ext uri="{FF2B5EF4-FFF2-40B4-BE49-F238E27FC236}">
                  <a16:creationId xmlns:a16="http://schemas.microsoft.com/office/drawing/2014/main" id="{A7092D30-A4AD-A147-A01C-973049B9E480}"/>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57" name="Oval 56">
              <a:extLst>
                <a:ext uri="{FF2B5EF4-FFF2-40B4-BE49-F238E27FC236}">
                  <a16:creationId xmlns:a16="http://schemas.microsoft.com/office/drawing/2014/main" id="{061AA05F-8B05-0BF8-F52A-C56F6877C112}"/>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grpSp>
        <p:nvGrpSpPr>
          <p:cNvPr id="58" name="Group 57">
            <a:extLst>
              <a:ext uri="{FF2B5EF4-FFF2-40B4-BE49-F238E27FC236}">
                <a16:creationId xmlns:a16="http://schemas.microsoft.com/office/drawing/2014/main" id="{66113B68-E030-0CBB-4052-5C778783699A}"/>
              </a:ext>
            </a:extLst>
          </p:cNvPr>
          <p:cNvGrpSpPr/>
          <p:nvPr/>
        </p:nvGrpSpPr>
        <p:grpSpPr>
          <a:xfrm>
            <a:off x="540000" y="1094348"/>
            <a:ext cx="8053932" cy="391133"/>
            <a:chOff x="540000" y="1094348"/>
            <a:chExt cx="8053932" cy="391133"/>
          </a:xfrm>
        </p:grpSpPr>
        <p:pic>
          <p:nvPicPr>
            <p:cNvPr id="59" name="Picture 58">
              <a:extLst>
                <a:ext uri="{FF2B5EF4-FFF2-40B4-BE49-F238E27FC236}">
                  <a16:creationId xmlns:a16="http://schemas.microsoft.com/office/drawing/2014/main" id="{EE0F20A2-C161-509B-37CF-4D3DFF5CB949}"/>
                </a:ext>
              </a:extLst>
            </p:cNvPr>
            <p:cNvPicPr>
              <a:picLocks noChangeAspect="1"/>
            </p:cNvPicPr>
            <p:nvPr/>
          </p:nvPicPr>
          <p:blipFill>
            <a:blip r:embed="rId3">
              <a:alphaModFix/>
            </a:blip>
            <a:stretch>
              <a:fillRect/>
            </a:stretch>
          </p:blipFill>
          <p:spPr>
            <a:xfrm>
              <a:off x="990128" y="1123950"/>
              <a:ext cx="457671" cy="252787"/>
            </a:xfrm>
            <a:prstGeom prst="rect">
              <a:avLst/>
            </a:prstGeom>
          </p:spPr>
        </p:pic>
        <p:sp>
          <p:nvSpPr>
            <p:cNvPr id="60" name="Text Placeholder 3">
              <a:extLst>
                <a:ext uri="{FF2B5EF4-FFF2-40B4-BE49-F238E27FC236}">
                  <a16:creationId xmlns:a16="http://schemas.microsoft.com/office/drawing/2014/main" id="{D85F6DF4-92F3-B269-D57F-7C868D299864}"/>
                </a:ext>
              </a:extLst>
            </p:cNvPr>
            <p:cNvSpPr txBox="1">
              <a:spLocks/>
            </p:cNvSpPr>
            <p:nvPr/>
          </p:nvSpPr>
          <p:spPr>
            <a:xfrm>
              <a:off x="540000" y="1094348"/>
              <a:ext cx="8053932" cy="391133"/>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baseline="0">
                  <a:solidFill>
                    <a:schemeClr val="accent1"/>
                  </a:solidFill>
                  <a:latin typeface="+mj-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spc="50" dirty="0">
                  <a:solidFill>
                    <a:srgbClr val="AE1022"/>
                  </a:solidFill>
                </a:rPr>
                <a:t>Identified courses of action for the European Society of Cardiology</a:t>
              </a:r>
            </a:p>
          </p:txBody>
        </p:sp>
      </p:grpSp>
      <p:sp>
        <p:nvSpPr>
          <p:cNvPr id="2" name="TextBox 1">
            <a:extLst>
              <a:ext uri="{FF2B5EF4-FFF2-40B4-BE49-F238E27FC236}">
                <a16:creationId xmlns:a16="http://schemas.microsoft.com/office/drawing/2014/main" id="{A31130A1-923A-9D3E-96D4-40C9464CC482}"/>
              </a:ext>
            </a:extLst>
          </p:cNvPr>
          <p:cNvSpPr txBox="1"/>
          <p:nvPr/>
        </p:nvSpPr>
        <p:spPr>
          <a:xfrm>
            <a:off x="1371600"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2763515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A5A98-297F-4C9F-846A-FA7A7E3FD8DE}"/>
              </a:ext>
            </a:extLst>
          </p:cNvPr>
          <p:cNvSpPr>
            <a:spLocks noGrp="1"/>
          </p:cNvSpPr>
          <p:nvPr>
            <p:ph sz="quarter" idx="4294967295"/>
          </p:nvPr>
        </p:nvSpPr>
        <p:spPr>
          <a:xfrm>
            <a:off x="540000" y="1123950"/>
            <a:ext cx="4184400" cy="990597"/>
          </a:xfrm>
          <a:prstGeom prst="rect">
            <a:avLst/>
          </a:prstGeom>
        </p:spPr>
        <p:txBody>
          <a:bodyPr lIns="0" tIns="0" rIns="0" bIns="0">
            <a:noAutofit/>
          </a:bodyPr>
          <a:lstStyle/>
          <a:p>
            <a:pPr marL="0" indent="0" algn="just">
              <a:lnSpc>
                <a:spcPts val="1740"/>
              </a:lnSpc>
              <a:spcBef>
                <a:spcPts val="0"/>
              </a:spcBef>
              <a:buNone/>
            </a:pPr>
            <a:r>
              <a:rPr lang="en-US" sz="1400" b="0" u="none" strike="noStrike" baseline="0" dirty="0">
                <a:solidFill>
                  <a:srgbClr val="AE1022"/>
                </a:solidFill>
                <a:latin typeface="Calibri Light" panose="020F0302020204030204" pitchFamily="34" charset="0"/>
                <a:cs typeface="Calibri Light" panose="020F0302020204030204" pitchFamily="34" charset="0"/>
              </a:rPr>
              <a:t>Strategic aims for the Society are fundamental targets that have been identified as overarching principles which will drive the Society towards success in the scenarios outlined previously. </a:t>
            </a:r>
            <a:endParaRPr lang="en-US" sz="1400" b="0" dirty="0">
              <a:solidFill>
                <a:srgbClr val="AE1022"/>
              </a:solidFill>
              <a:latin typeface="Calibri Light" panose="020F0302020204030204" pitchFamily="34" charset="0"/>
              <a:cs typeface="Calibri Light" panose="020F0302020204030204" pitchFamily="34" charset="0"/>
            </a:endParaRPr>
          </a:p>
        </p:txBody>
      </p:sp>
      <p:pic>
        <p:nvPicPr>
          <p:cNvPr id="5" name="Picture 4">
            <a:extLst>
              <a:ext uri="{FF2B5EF4-FFF2-40B4-BE49-F238E27FC236}">
                <a16:creationId xmlns:a16="http://schemas.microsoft.com/office/drawing/2014/main" id="{8AB67130-9A54-407E-BD5C-5F251DC476AB}"/>
              </a:ext>
            </a:extLst>
          </p:cNvPr>
          <p:cNvPicPr>
            <a:picLocks noChangeAspect="1"/>
          </p:cNvPicPr>
          <p:nvPr/>
        </p:nvPicPr>
        <p:blipFill>
          <a:blip r:embed="rId3"/>
          <a:srcRect/>
          <a:stretch/>
        </p:blipFill>
        <p:spPr>
          <a:xfrm>
            <a:off x="5486400" y="971549"/>
            <a:ext cx="2591412" cy="3864185"/>
          </a:xfrm>
          <a:prstGeom prst="rect">
            <a:avLst/>
          </a:prstGeom>
        </p:spPr>
      </p:pic>
      <p:sp>
        <p:nvSpPr>
          <p:cNvPr id="6" name="Text Placeholder 3">
            <a:extLst>
              <a:ext uri="{FF2B5EF4-FFF2-40B4-BE49-F238E27FC236}">
                <a16:creationId xmlns:a16="http://schemas.microsoft.com/office/drawing/2014/main" id="{AC5D698E-7CC9-D062-52DB-0FC79542B2E5}"/>
              </a:ext>
            </a:extLst>
          </p:cNvPr>
          <p:cNvSpPr txBox="1">
            <a:spLocks/>
          </p:cNvSpPr>
          <p:nvPr/>
        </p:nvSpPr>
        <p:spPr>
          <a:xfrm>
            <a:off x="540000" y="432000"/>
            <a:ext cx="7631757" cy="339520"/>
          </a:xfrm>
          <a:prstGeom prst="rect">
            <a:avLst/>
          </a:prstGeom>
        </p:spPr>
        <p:txBody>
          <a:bodyPr lIns="0" tIns="0" rIns="0" bIns="108000">
            <a:noAutofit/>
          </a:bodyPr>
          <a:lstStyle>
            <a:lvl1pPr marL="0" indent="0" algn="l" defTabSz="360000" rtl="0" eaLnBrk="1" latinLnBrk="0" hangingPunct="1">
              <a:lnSpc>
                <a:spcPts val="2500"/>
              </a:lnSpc>
              <a:spcBef>
                <a:spcPts val="0"/>
              </a:spcBef>
              <a:buClr>
                <a:srgbClr val="C00000"/>
              </a:buClr>
              <a:buFont typeface="Arial" panose="020B0604020202020204" pitchFamily="34" charset="0"/>
              <a:buNone/>
              <a:defRPr lang="en-US" sz="2600" b="0" i="0" kern="1200">
                <a:solidFill>
                  <a:schemeClr val="accent1"/>
                </a:solidFill>
                <a:latin typeface="+mn-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Our Strategic Aims </a:t>
            </a:r>
          </a:p>
        </p:txBody>
      </p:sp>
      <p:grpSp>
        <p:nvGrpSpPr>
          <p:cNvPr id="7" name="Group 6">
            <a:extLst>
              <a:ext uri="{FF2B5EF4-FFF2-40B4-BE49-F238E27FC236}">
                <a16:creationId xmlns:a16="http://schemas.microsoft.com/office/drawing/2014/main" id="{576E1594-E75C-11F4-E2DC-8104289C044A}"/>
              </a:ext>
            </a:extLst>
          </p:cNvPr>
          <p:cNvGrpSpPr>
            <a:grpSpLocks/>
          </p:cNvGrpSpPr>
          <p:nvPr/>
        </p:nvGrpSpPr>
        <p:grpSpPr bwMode="auto">
          <a:xfrm>
            <a:off x="540000" y="771525"/>
            <a:ext cx="8053932" cy="71438"/>
            <a:chOff x="-1758914" y="723563"/>
            <a:chExt cx="8055149" cy="72000"/>
          </a:xfrm>
        </p:grpSpPr>
        <p:cxnSp>
          <p:nvCxnSpPr>
            <p:cNvPr id="9" name="Connecteur droit 3">
              <a:extLst>
                <a:ext uri="{FF2B5EF4-FFF2-40B4-BE49-F238E27FC236}">
                  <a16:creationId xmlns:a16="http://schemas.microsoft.com/office/drawing/2014/main" id="{7612CFDA-630D-6A60-F897-AD16D8EFE726}"/>
                </a:ext>
              </a:extLst>
            </p:cNvPr>
            <p:cNvCxnSpPr>
              <a:cxnSpLocks/>
            </p:cNvCxnSpPr>
            <p:nvPr/>
          </p:nvCxnSpPr>
          <p:spPr>
            <a:xfrm>
              <a:off x="-1758914" y="759563"/>
              <a:ext cx="7987021" cy="0"/>
            </a:xfrm>
            <a:prstGeom prst="line">
              <a:avLst/>
            </a:prstGeom>
            <a:ln w="63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7E20B618-DCFA-349D-FA4B-F372A7180C04}"/>
                </a:ext>
              </a:extLst>
            </p:cNvPr>
            <p:cNvSpPr/>
            <p:nvPr/>
          </p:nvSpPr>
          <p:spPr>
            <a:xfrm>
              <a:off x="6224787" y="723563"/>
              <a:ext cx="71448" cy="72000"/>
            </a:xfrm>
            <a:prstGeom prst="ellipse">
              <a:avLst/>
            </a:prstGeom>
            <a:solidFill>
              <a:srgbClr val="AE102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fr-FR" dirty="0"/>
            </a:p>
          </p:txBody>
        </p:sp>
      </p:grpSp>
      <p:sp>
        <p:nvSpPr>
          <p:cNvPr id="11" name="Content Placeholder 2">
            <a:extLst>
              <a:ext uri="{FF2B5EF4-FFF2-40B4-BE49-F238E27FC236}">
                <a16:creationId xmlns:a16="http://schemas.microsoft.com/office/drawing/2014/main" id="{37AE2F03-DCD9-2382-AACE-0B8FBDDBA10D}"/>
              </a:ext>
            </a:extLst>
          </p:cNvPr>
          <p:cNvSpPr txBox="1">
            <a:spLocks/>
          </p:cNvSpPr>
          <p:nvPr/>
        </p:nvSpPr>
        <p:spPr>
          <a:xfrm>
            <a:off x="540000" y="2266949"/>
            <a:ext cx="4260600" cy="2297899"/>
          </a:xfrm>
          <a:prstGeom prst="rect">
            <a:avLst/>
          </a:prstGeom>
        </p:spPr>
        <p:txBody>
          <a:bodyPr lIns="0" tIns="0" rIns="0" bIns="0">
            <a:noAutofit/>
          </a:bodyPr>
          <a:lstStyle>
            <a:lvl1pPr marL="0" indent="0" algn="l" defTabSz="360000" rtl="0" eaLnBrk="1" latinLnBrk="0" hangingPunct="1">
              <a:spcBef>
                <a:spcPct val="20000"/>
              </a:spcBef>
              <a:buClr>
                <a:srgbClr val="C00000"/>
              </a:buClr>
              <a:buFont typeface="Arial" panose="020B0604020202020204" pitchFamily="34" charset="0"/>
              <a:buNone/>
              <a:defRPr lang="en-US" sz="1600" b="1" i="0" kern="1200" dirty="0" smtClean="0">
                <a:solidFill>
                  <a:schemeClr val="tx1"/>
                </a:solidFill>
                <a:latin typeface="+mn-lt"/>
                <a:ea typeface="+mn-ea"/>
                <a:cs typeface="Verdana"/>
              </a:defRPr>
            </a:lvl1pPr>
            <a:lvl2pPr marL="266700" indent="0" algn="l" defTabSz="360000" rtl="0" eaLnBrk="1" latinLnBrk="0" hangingPunct="1">
              <a:spcBef>
                <a:spcPct val="20000"/>
              </a:spcBef>
              <a:buClr>
                <a:srgbClr val="C00000"/>
              </a:buClr>
              <a:buFont typeface="Arial" panose="020B0604020202020204" pitchFamily="34" charset="0"/>
              <a:buNone/>
              <a:defRPr lang="en-US" sz="2000" b="0" i="0" kern="1200" dirty="0" smtClean="0">
                <a:solidFill>
                  <a:schemeClr val="tx1"/>
                </a:solidFill>
                <a:latin typeface="+mn-lt"/>
                <a:ea typeface="+mn-ea"/>
                <a:cs typeface="Verdana"/>
              </a:defRPr>
            </a:lvl2pPr>
            <a:lvl3pPr marL="531812"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3pPr>
            <a:lvl4pPr marL="809625"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4pPr>
            <a:lvl5pPr marL="1076325" indent="0" algn="l" defTabSz="360000" rtl="0" eaLnBrk="1" latinLnBrk="0" hangingPunct="1">
              <a:spcBef>
                <a:spcPct val="20000"/>
              </a:spcBef>
              <a:buClr>
                <a:srgbClr val="C00000"/>
              </a:buClr>
              <a:buFont typeface="Arial" panose="020B0604020202020204" pitchFamily="34" charset="0"/>
              <a:buNone/>
              <a:defRPr lang="en-US" sz="1800" b="0" i="0" kern="1200" dirty="0" smtClean="0">
                <a:solidFill>
                  <a:schemeClr val="tx1"/>
                </a:solidFill>
                <a:latin typeface="+mn-lt"/>
                <a:ea typeface="+mn-ea"/>
                <a:cs typeface="Verdana"/>
              </a:defRPr>
            </a:lvl5pPr>
            <a:lvl6pPr marL="1981200" indent="0" algn="l" defTabSz="914400" rtl="0" eaLnBrk="1" latinLnBrk="0" hangingPunct="1">
              <a:spcBef>
                <a:spcPct val="20000"/>
              </a:spcBef>
              <a:buClr>
                <a:srgbClr val="C00000"/>
              </a:buClr>
              <a:buFont typeface="Arial" panose="020B0604020202020204" pitchFamily="34" charset="0"/>
              <a:buNone/>
              <a:defRPr lang="en-US" sz="1400" kern="1200" dirty="0" smtClean="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en-US" sz="1400" kern="1200" dirty="0" smtClean="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ts val="1620"/>
              </a:lnSpc>
              <a:spcBef>
                <a:spcPts val="0"/>
              </a:spcBef>
            </a:pPr>
            <a:r>
              <a:rPr lang="en-GB" b="0" dirty="0">
                <a:solidFill>
                  <a:srgbClr val="AE1022"/>
                </a:solidFill>
                <a:cs typeface="Calibri Light" panose="020F0302020204030204" pitchFamily="34" charset="0"/>
              </a:rPr>
              <a:t>Our Activities</a:t>
            </a:r>
          </a:p>
          <a:p>
            <a:pPr algn="just">
              <a:lnSpc>
                <a:spcPts val="1520"/>
              </a:lnSpc>
              <a:spcBef>
                <a:spcPts val="0"/>
              </a:spcBef>
            </a:pPr>
            <a:r>
              <a:rPr lang="en-GB" sz="1100" b="0" dirty="0">
                <a:solidFill>
                  <a:schemeClr val="tx1">
                    <a:lumMod val="65000"/>
                    <a:lumOff val="35000"/>
                  </a:schemeClr>
                </a:solidFill>
                <a:latin typeface="Calibri Light" panose="020F0302020204030204" pitchFamily="34" charset="0"/>
                <a:cs typeface="Calibri Light" panose="020F0302020204030204" pitchFamily="34" charset="0"/>
              </a:rPr>
              <a:t>Strategic aims are applicable in a translational fashion to guide all ESC activities, they constitute the essential core elements of the strategic plan and provide direction for all activities of the European Society of Cardiology, its Associations, Working Groups and Councils. </a:t>
            </a:r>
          </a:p>
          <a:p>
            <a:pPr algn="just">
              <a:lnSpc>
                <a:spcPts val="1520"/>
              </a:lnSpc>
              <a:spcBef>
                <a:spcPts val="0"/>
              </a:spcBef>
            </a:pPr>
            <a:endParaRPr lang="en-GB" sz="1100" b="0" dirty="0">
              <a:solidFill>
                <a:schemeClr val="tx1">
                  <a:lumMod val="65000"/>
                  <a:lumOff val="35000"/>
                </a:schemeClr>
              </a:solidFill>
              <a:latin typeface="Calibri Light" panose="020F0302020204030204" pitchFamily="34" charset="0"/>
              <a:cs typeface="Calibri Light" panose="020F0302020204030204" pitchFamily="34" charset="0"/>
            </a:endParaRPr>
          </a:p>
          <a:p>
            <a:pPr algn="just">
              <a:lnSpc>
                <a:spcPts val="1520"/>
              </a:lnSpc>
              <a:spcBef>
                <a:spcPts val="0"/>
              </a:spcBef>
            </a:pPr>
            <a:r>
              <a:rPr lang="en-GB" sz="1100" b="0" dirty="0">
                <a:solidFill>
                  <a:schemeClr val="tx1">
                    <a:lumMod val="65000"/>
                    <a:lumOff val="35000"/>
                  </a:schemeClr>
                </a:solidFill>
                <a:latin typeface="Calibri Light" panose="020F0302020204030204" pitchFamily="34" charset="0"/>
                <a:cs typeface="Calibri Light" panose="020F0302020204030204" pitchFamily="34" charset="0"/>
              </a:rPr>
              <a:t>The ESC serves the cardiovascular community and patients through congresses, education and professional development, guidelines and scientific documents, journals, research and registries, as well as advocacy, which has become key to reversing the slow decline in public investment in cardiovascular health. </a:t>
            </a:r>
          </a:p>
        </p:txBody>
      </p:sp>
      <p:sp>
        <p:nvSpPr>
          <p:cNvPr id="2" name="TextBox 1">
            <a:extLst>
              <a:ext uri="{FF2B5EF4-FFF2-40B4-BE49-F238E27FC236}">
                <a16:creationId xmlns:a16="http://schemas.microsoft.com/office/drawing/2014/main" id="{6FDE56AA-F5EF-A432-4329-08B6A2027A15}"/>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808299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7B26E3D2-F320-FE27-32F0-C584DB25D4C2}"/>
              </a:ext>
            </a:extLst>
          </p:cNvPr>
          <p:cNvGrpSpPr/>
          <p:nvPr/>
        </p:nvGrpSpPr>
        <p:grpSpPr>
          <a:xfrm>
            <a:off x="0" y="1068816"/>
            <a:ext cx="4321036" cy="4074684"/>
            <a:chOff x="0" y="1068816"/>
            <a:chExt cx="4321036" cy="4074684"/>
          </a:xfrm>
        </p:grpSpPr>
        <p:sp>
          <p:nvSpPr>
            <p:cNvPr id="37" name="Round Single Corner of Rectangle 36">
              <a:extLst>
                <a:ext uri="{FF2B5EF4-FFF2-40B4-BE49-F238E27FC236}">
                  <a16:creationId xmlns:a16="http://schemas.microsoft.com/office/drawing/2014/main" id="{7D7A2173-EE40-C73E-E39B-BD117F16B752}"/>
                </a:ext>
              </a:extLst>
            </p:cNvPr>
            <p:cNvSpPr/>
            <p:nvPr/>
          </p:nvSpPr>
          <p:spPr>
            <a:xfrm>
              <a:off x="0" y="1068816"/>
              <a:ext cx="4321036" cy="4074684"/>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6" name="Oval 35">
              <a:extLst>
                <a:ext uri="{FF2B5EF4-FFF2-40B4-BE49-F238E27FC236}">
                  <a16:creationId xmlns:a16="http://schemas.microsoft.com/office/drawing/2014/main" id="{8ADDE6CA-B97F-7986-9947-A1A247BDDDA1}"/>
                </a:ext>
              </a:extLst>
            </p:cNvPr>
            <p:cNvSpPr>
              <a:spLocks noChangeAspect="1"/>
            </p:cNvSpPr>
            <p:nvPr/>
          </p:nvSpPr>
          <p:spPr>
            <a:xfrm>
              <a:off x="1338189" y="1188000"/>
              <a:ext cx="1799456" cy="1799456"/>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31" name="Round Single Corner of Rectangle 30">
            <a:extLst>
              <a:ext uri="{FF2B5EF4-FFF2-40B4-BE49-F238E27FC236}">
                <a16:creationId xmlns:a16="http://schemas.microsoft.com/office/drawing/2014/main" id="{1FE4A8A0-88F9-A454-9FC9-8DA7738531BF}"/>
              </a:ext>
            </a:extLst>
          </p:cNvPr>
          <p:cNvSpPr/>
          <p:nvPr/>
        </p:nvSpPr>
        <p:spPr>
          <a:xfrm flipH="1">
            <a:off x="4453800" y="1068817"/>
            <a:ext cx="4695102" cy="4074684"/>
          </a:xfrm>
          <a:prstGeom prst="round1Rect">
            <a:avLst>
              <a:gd name="adj" fmla="val 31292"/>
            </a:avLst>
          </a:prstGeom>
          <a:solidFill>
            <a:srgbClr val="AE1022"/>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 name="Text Placeholder 1">
            <a:extLst>
              <a:ext uri="{FF2B5EF4-FFF2-40B4-BE49-F238E27FC236}">
                <a16:creationId xmlns:a16="http://schemas.microsoft.com/office/drawing/2014/main" id="{D8379467-758D-49AF-9F9E-1C26E651381A}"/>
              </a:ext>
            </a:extLst>
          </p:cNvPr>
          <p:cNvSpPr>
            <a:spLocks noGrp="1"/>
          </p:cNvSpPr>
          <p:nvPr>
            <p:ph type="body" sz="quarter" idx="4294967295"/>
          </p:nvPr>
        </p:nvSpPr>
        <p:spPr>
          <a:xfrm>
            <a:off x="990600" y="360000"/>
            <a:ext cx="6648450" cy="584200"/>
          </a:xfrm>
          <a:prstGeom prst="rect">
            <a:avLst/>
          </a:prstGeom>
        </p:spPr>
        <p:txBody>
          <a:bodyPr lIns="0" tIns="0" rIns="0" bIns="0"/>
          <a:lstStyle/>
          <a:p>
            <a:pPr marL="0" indent="0">
              <a:lnSpc>
                <a:spcPts val="1920"/>
              </a:lnSpc>
              <a:spcBef>
                <a:spcPts val="0"/>
              </a:spcBef>
              <a:buNone/>
            </a:pPr>
            <a:r>
              <a:rPr lang="en-US" sz="2000" u="none" strike="noStrike" baseline="0" dirty="0">
                <a:solidFill>
                  <a:srgbClr val="AE1028"/>
                </a:solidFill>
                <a:cs typeface="Calibri Light" panose="020F0302020204030204" pitchFamily="34" charset="0"/>
              </a:rPr>
              <a:t>A Welcoming Society with Fair and Transparent Governance</a:t>
            </a:r>
          </a:p>
          <a:p>
            <a:pPr marL="0" indent="0">
              <a:lnSpc>
                <a:spcPts val="1920"/>
              </a:lnSpc>
              <a:spcBef>
                <a:spcPts val="0"/>
              </a:spcBef>
              <a:buNone/>
            </a:pPr>
            <a:r>
              <a:rPr lang="en-US" sz="1400" u="none" strike="noStrike" baseline="0" dirty="0">
                <a:solidFill>
                  <a:schemeClr val="tx1">
                    <a:lumMod val="65000"/>
                    <a:lumOff val="35000"/>
                  </a:schemeClr>
                </a:solidFill>
                <a:latin typeface="Calibri Light" panose="020F0302020204030204" pitchFamily="34" charset="0"/>
                <a:cs typeface="Calibri Light" panose="020F0302020204030204" pitchFamily="34" charset="0"/>
              </a:rPr>
              <a:t>Nurture inclusivity, diversity and clear structures for collective decision-making</a:t>
            </a:r>
            <a:endParaRPr lang="en-US" sz="1400" dirty="0">
              <a:solidFill>
                <a:schemeClr val="tx1">
                  <a:lumMod val="65000"/>
                  <a:lumOff val="35000"/>
                </a:schemeClr>
              </a:solidFill>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5158D607-A35C-AD1C-A630-9156D49117A6}"/>
              </a:ext>
            </a:extLst>
          </p:cNvPr>
          <p:cNvPicPr>
            <a:picLocks noChangeAspect="1"/>
          </p:cNvPicPr>
          <p:nvPr/>
        </p:nvPicPr>
        <p:blipFill>
          <a:blip r:embed="rId4"/>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grpSp>
        <p:nvGrpSpPr>
          <p:cNvPr id="54" name="Group 53">
            <a:extLst>
              <a:ext uri="{FF2B5EF4-FFF2-40B4-BE49-F238E27FC236}">
                <a16:creationId xmlns:a16="http://schemas.microsoft.com/office/drawing/2014/main" id="{0D19D887-C6B8-24B1-1141-5E4D86FB005E}"/>
              </a:ext>
            </a:extLst>
          </p:cNvPr>
          <p:cNvGrpSpPr/>
          <p:nvPr/>
        </p:nvGrpSpPr>
        <p:grpSpPr>
          <a:xfrm>
            <a:off x="4495800" y="1263761"/>
            <a:ext cx="4648200" cy="658752"/>
            <a:chOff x="4495800" y="1263761"/>
            <a:chExt cx="4648200" cy="658752"/>
          </a:xfrm>
        </p:grpSpPr>
        <p:pic>
          <p:nvPicPr>
            <p:cNvPr id="8" name="Graphic 7" descr="Bullseye with solid fill">
              <a:extLst>
                <a:ext uri="{FF2B5EF4-FFF2-40B4-BE49-F238E27FC236}">
                  <a16:creationId xmlns:a16="http://schemas.microsoft.com/office/drawing/2014/main" id="{2894E509-837D-AEF9-7BBC-F0060B8572A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851" y="1263761"/>
              <a:ext cx="381000" cy="381000"/>
            </a:xfrm>
            <a:prstGeom prst="rect">
              <a:avLst/>
            </a:prstGeom>
          </p:spPr>
        </p:pic>
        <p:sp>
          <p:nvSpPr>
            <p:cNvPr id="14" name="TextBox 13">
              <a:extLst>
                <a:ext uri="{FF2B5EF4-FFF2-40B4-BE49-F238E27FC236}">
                  <a16:creationId xmlns:a16="http://schemas.microsoft.com/office/drawing/2014/main" id="{ABD7B7CA-8BDB-BBC5-66EC-A7A9187F0A63}"/>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grpSp>
        <p:nvGrpSpPr>
          <p:cNvPr id="59" name="Group 58">
            <a:extLst>
              <a:ext uri="{FF2B5EF4-FFF2-40B4-BE49-F238E27FC236}">
                <a16:creationId xmlns:a16="http://schemas.microsoft.com/office/drawing/2014/main" id="{D0B69A36-DFFA-C84A-CAC9-7D4821736EBC}"/>
              </a:ext>
            </a:extLst>
          </p:cNvPr>
          <p:cNvGrpSpPr/>
          <p:nvPr/>
        </p:nvGrpSpPr>
        <p:grpSpPr>
          <a:xfrm>
            <a:off x="4716000" y="2244626"/>
            <a:ext cx="3900406" cy="461665"/>
            <a:chOff x="4716000" y="2244626"/>
            <a:chExt cx="3900406" cy="461665"/>
          </a:xfrm>
        </p:grpSpPr>
        <p:sp>
          <p:nvSpPr>
            <p:cNvPr id="12" name="TextBox 11">
              <a:extLst>
                <a:ext uri="{FF2B5EF4-FFF2-40B4-BE49-F238E27FC236}">
                  <a16:creationId xmlns:a16="http://schemas.microsoft.com/office/drawing/2014/main" id="{60DEFC0C-0977-E842-3D90-BE3931D0FC12}"/>
                </a:ext>
              </a:extLst>
            </p:cNvPr>
            <p:cNvSpPr txBox="1"/>
            <p:nvPr/>
          </p:nvSpPr>
          <p:spPr>
            <a:xfrm>
              <a:off x="5112000" y="2244626"/>
              <a:ext cx="3504406" cy="461665"/>
            </a:xfrm>
            <a:prstGeom prst="rect">
              <a:avLst/>
            </a:prstGeom>
            <a:noFill/>
          </p:spPr>
          <p:txBody>
            <a:bodyPr wrap="square" lIns="0" tIns="0" rIns="0" bIns="0" rtlCol="0">
              <a:spAutoFit/>
            </a:bodyPr>
            <a:lstStyle/>
            <a:p>
              <a:r>
                <a:rPr lang="en-GB" sz="1000" spc="20" dirty="0">
                  <a:solidFill>
                    <a:schemeClr val="bg1"/>
                  </a:solidFill>
                  <a:effectLst/>
                </a:rPr>
                <a:t>Review, and revise where needed, governance procedures aiming for transparency and harmonised decision-making processes to further strengthen the unity of the Society. </a:t>
              </a:r>
            </a:p>
          </p:txBody>
        </p:sp>
        <p:grpSp>
          <p:nvGrpSpPr>
            <p:cNvPr id="18" name="Group 17">
              <a:extLst>
                <a:ext uri="{FF2B5EF4-FFF2-40B4-BE49-F238E27FC236}">
                  <a16:creationId xmlns:a16="http://schemas.microsoft.com/office/drawing/2014/main" id="{9F86D4A9-BB41-C1B2-0939-F164030C9D59}"/>
                </a:ext>
              </a:extLst>
            </p:cNvPr>
            <p:cNvGrpSpPr/>
            <p:nvPr/>
          </p:nvGrpSpPr>
          <p:grpSpPr>
            <a:xfrm>
              <a:off x="4716000" y="2276503"/>
              <a:ext cx="215445" cy="215444"/>
              <a:chOff x="4013656" y="2330106"/>
              <a:chExt cx="215445" cy="215444"/>
            </a:xfrm>
          </p:grpSpPr>
          <p:sp>
            <p:nvSpPr>
              <p:cNvPr id="16" name="Teardrop 15">
                <a:extLst>
                  <a:ext uri="{FF2B5EF4-FFF2-40B4-BE49-F238E27FC236}">
                    <a16:creationId xmlns:a16="http://schemas.microsoft.com/office/drawing/2014/main" id="{3F388E7B-DC32-521E-58E5-706A920EACB1}"/>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7" name="TextBox 16">
                <a:extLst>
                  <a:ext uri="{FF2B5EF4-FFF2-40B4-BE49-F238E27FC236}">
                    <a16:creationId xmlns:a16="http://schemas.microsoft.com/office/drawing/2014/main" id="{309A8CBD-553F-AE4C-3186-12865F7F0959}"/>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AE1022"/>
                    </a:solidFill>
                    <a:effectLst/>
                  </a:rPr>
                  <a:t>1</a:t>
                </a:r>
              </a:p>
            </p:txBody>
          </p:sp>
        </p:grpSp>
      </p:grpSp>
      <p:grpSp>
        <p:nvGrpSpPr>
          <p:cNvPr id="53" name="Group 52">
            <a:extLst>
              <a:ext uri="{FF2B5EF4-FFF2-40B4-BE49-F238E27FC236}">
                <a16:creationId xmlns:a16="http://schemas.microsoft.com/office/drawing/2014/main" id="{1D49E1BC-2336-0010-9414-ACE319B4F0D7}"/>
              </a:ext>
            </a:extLst>
          </p:cNvPr>
          <p:cNvGrpSpPr/>
          <p:nvPr/>
        </p:nvGrpSpPr>
        <p:grpSpPr>
          <a:xfrm>
            <a:off x="324647" y="3107028"/>
            <a:ext cx="3539188" cy="2036472"/>
            <a:chOff x="324647" y="3107028"/>
            <a:chExt cx="3539188" cy="2036472"/>
          </a:xfrm>
        </p:grpSpPr>
        <p:sp>
          <p:nvSpPr>
            <p:cNvPr id="32" name="TextBox 31">
              <a:extLst>
                <a:ext uri="{FF2B5EF4-FFF2-40B4-BE49-F238E27FC236}">
                  <a16:creationId xmlns:a16="http://schemas.microsoft.com/office/drawing/2014/main" id="{BD72FD09-6367-39E4-A506-555A4E2C404A}"/>
                </a:ext>
              </a:extLst>
            </p:cNvPr>
            <p:cNvSpPr txBox="1"/>
            <p:nvPr/>
          </p:nvSpPr>
          <p:spPr>
            <a:xfrm>
              <a:off x="612000" y="3107028"/>
              <a:ext cx="3251835" cy="1492588"/>
            </a:xfrm>
            <a:prstGeom prst="rect">
              <a:avLst/>
            </a:prstGeom>
            <a:noFill/>
          </p:spPr>
          <p:txBody>
            <a:bodyPr wrap="square" lIns="0" tIns="0" rIns="0" bIns="0" rtlCol="0">
              <a:spAutoFit/>
            </a:bodyPr>
            <a:lstStyle/>
            <a:p>
              <a:pPr algn="just" defTabSz="360000">
                <a:lnSpc>
                  <a:spcPts val="1300"/>
                </a:lnSpc>
                <a:buClr>
                  <a:srgbClr val="C00000"/>
                </a:buClr>
              </a:pPr>
              <a:r>
                <a:rPr lang="en-US" sz="1000" u="none" strike="noStrike" baseline="0" dirty="0">
                  <a:solidFill>
                    <a:schemeClr val="tx1">
                      <a:lumMod val="75000"/>
                      <a:lumOff val="25000"/>
                    </a:schemeClr>
                  </a:solidFill>
                  <a:latin typeface="Calibri Light" panose="020F0302020204030204" pitchFamily="34" charset="0"/>
                  <a:cs typeface="Calibri Light" panose="020F0302020204030204" pitchFamily="34" charset="0"/>
                </a:rPr>
                <a:t>Representation of all relevant stakeholders and recruitment of diverse talent are assets for the Society. Robust and clear governance principles along with transparent decision-making processes are required to achieve a strong sense of collaboration and fairness within the Society. Finally, clear governance rules and transparent decision-making ensure continuity of projects and are vital for credibility and trust in the Society. The unity of the European Society of Cardiology is one of its strongest assets and must be maintained. </a:t>
              </a:r>
              <a:endParaRPr lang="en-US" sz="1000" dirty="0">
                <a:solidFill>
                  <a:schemeClr val="tx1">
                    <a:lumMod val="75000"/>
                    <a:lumOff val="25000"/>
                  </a:schemeClr>
                </a:solidFill>
                <a:latin typeface="Calibri Light" panose="020F0302020204030204" pitchFamily="34" charset="0"/>
                <a:cs typeface="Calibri Light" panose="020F0302020204030204" pitchFamily="34" charset="0"/>
              </a:endParaRPr>
            </a:p>
          </p:txBody>
        </p:sp>
        <p:grpSp>
          <p:nvGrpSpPr>
            <p:cNvPr id="51" name="Group 50">
              <a:extLst>
                <a:ext uri="{FF2B5EF4-FFF2-40B4-BE49-F238E27FC236}">
                  <a16:creationId xmlns:a16="http://schemas.microsoft.com/office/drawing/2014/main" id="{0C46896B-3D34-DEA6-22F7-F6443D4316F3}"/>
                </a:ext>
              </a:extLst>
            </p:cNvPr>
            <p:cNvGrpSpPr/>
            <p:nvPr/>
          </p:nvGrpSpPr>
          <p:grpSpPr>
            <a:xfrm>
              <a:off x="324647" y="3140377"/>
              <a:ext cx="72000" cy="2003123"/>
              <a:chOff x="324647" y="3140377"/>
              <a:chExt cx="72000" cy="2003123"/>
            </a:xfrm>
          </p:grpSpPr>
          <p:cxnSp>
            <p:nvCxnSpPr>
              <p:cNvPr id="13" name="Connecteur droit 8">
                <a:extLst>
                  <a:ext uri="{FF2B5EF4-FFF2-40B4-BE49-F238E27FC236}">
                    <a16:creationId xmlns:a16="http://schemas.microsoft.com/office/drawing/2014/main" id="{53C62666-1072-AA05-E60B-047BDBD04FF1}"/>
                  </a:ext>
                </a:extLst>
              </p:cNvPr>
              <p:cNvCxnSpPr>
                <a:cxnSpLocks/>
              </p:cNvCxnSpPr>
              <p:nvPr/>
            </p:nvCxnSpPr>
            <p:spPr>
              <a:xfrm flipV="1">
                <a:off x="360647" y="3181350"/>
                <a:ext cx="0" cy="196215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09EC496-48B3-6ACC-3A68-3F128B7C49F2}"/>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60" name="Group 59">
            <a:extLst>
              <a:ext uri="{FF2B5EF4-FFF2-40B4-BE49-F238E27FC236}">
                <a16:creationId xmlns:a16="http://schemas.microsoft.com/office/drawing/2014/main" id="{244D9ED6-299C-E04A-3F4E-5965429B9DDF}"/>
              </a:ext>
            </a:extLst>
          </p:cNvPr>
          <p:cNvGrpSpPr/>
          <p:nvPr/>
        </p:nvGrpSpPr>
        <p:grpSpPr>
          <a:xfrm>
            <a:off x="4716000" y="2871819"/>
            <a:ext cx="3900406" cy="307777"/>
            <a:chOff x="4716000" y="2871819"/>
            <a:chExt cx="3900406" cy="307777"/>
          </a:xfrm>
        </p:grpSpPr>
        <p:grpSp>
          <p:nvGrpSpPr>
            <p:cNvPr id="19" name="Group 18">
              <a:extLst>
                <a:ext uri="{FF2B5EF4-FFF2-40B4-BE49-F238E27FC236}">
                  <a16:creationId xmlns:a16="http://schemas.microsoft.com/office/drawing/2014/main" id="{0939838F-56CF-C39A-FCB1-C1F8E7FD451A}"/>
                </a:ext>
              </a:extLst>
            </p:cNvPr>
            <p:cNvGrpSpPr/>
            <p:nvPr/>
          </p:nvGrpSpPr>
          <p:grpSpPr>
            <a:xfrm>
              <a:off x="4716000" y="2902708"/>
              <a:ext cx="215445" cy="215444"/>
              <a:chOff x="4013656" y="2330106"/>
              <a:chExt cx="215445" cy="215444"/>
            </a:xfrm>
          </p:grpSpPr>
          <p:sp>
            <p:nvSpPr>
              <p:cNvPr id="20" name="Teardrop 19">
                <a:extLst>
                  <a:ext uri="{FF2B5EF4-FFF2-40B4-BE49-F238E27FC236}">
                    <a16:creationId xmlns:a16="http://schemas.microsoft.com/office/drawing/2014/main" id="{E12B7BE9-D80D-0433-F7BB-59609DB66629}"/>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1" name="TextBox 20">
                <a:extLst>
                  <a:ext uri="{FF2B5EF4-FFF2-40B4-BE49-F238E27FC236}">
                    <a16:creationId xmlns:a16="http://schemas.microsoft.com/office/drawing/2014/main" id="{C94CDD09-F402-B9E6-719C-59555EA895F0}"/>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AE1022"/>
                    </a:solidFill>
                    <a:effectLst/>
                  </a:rPr>
                  <a:t>2</a:t>
                </a:r>
              </a:p>
            </p:txBody>
          </p:sp>
        </p:grpSp>
        <p:sp>
          <p:nvSpPr>
            <p:cNvPr id="55" name="TextBox 54">
              <a:extLst>
                <a:ext uri="{FF2B5EF4-FFF2-40B4-BE49-F238E27FC236}">
                  <a16:creationId xmlns:a16="http://schemas.microsoft.com/office/drawing/2014/main" id="{0BFA95BF-30CF-7DDD-40EC-25AC133FE7EA}"/>
                </a:ext>
              </a:extLst>
            </p:cNvPr>
            <p:cNvSpPr txBox="1"/>
            <p:nvPr/>
          </p:nvSpPr>
          <p:spPr>
            <a:xfrm>
              <a:off x="5112000" y="2871819"/>
              <a:ext cx="3504406" cy="307777"/>
            </a:xfrm>
            <a:prstGeom prst="rect">
              <a:avLst/>
            </a:prstGeom>
            <a:noFill/>
          </p:spPr>
          <p:txBody>
            <a:bodyPr wrap="square" lIns="0" tIns="0" rIns="0" bIns="0" rtlCol="0">
              <a:spAutoFit/>
            </a:bodyPr>
            <a:lstStyle/>
            <a:p>
              <a:r>
                <a:rPr lang="en-GB" sz="1000" spc="20" dirty="0">
                  <a:solidFill>
                    <a:schemeClr val="bg1"/>
                  </a:solidFill>
                  <a:effectLst/>
                </a:rPr>
                <a:t>Provide set of requirements, qualifications and responsibilities for all leadership positions and Board roles. </a:t>
              </a:r>
            </a:p>
          </p:txBody>
        </p:sp>
      </p:grpSp>
      <p:grpSp>
        <p:nvGrpSpPr>
          <p:cNvPr id="61" name="Group 60">
            <a:extLst>
              <a:ext uri="{FF2B5EF4-FFF2-40B4-BE49-F238E27FC236}">
                <a16:creationId xmlns:a16="http://schemas.microsoft.com/office/drawing/2014/main" id="{A8011778-6308-5FAF-88D6-20C629A985FA}"/>
              </a:ext>
            </a:extLst>
          </p:cNvPr>
          <p:cNvGrpSpPr/>
          <p:nvPr/>
        </p:nvGrpSpPr>
        <p:grpSpPr>
          <a:xfrm>
            <a:off x="4716000" y="3318243"/>
            <a:ext cx="3900406" cy="307777"/>
            <a:chOff x="4716000" y="3318243"/>
            <a:chExt cx="3900406" cy="307777"/>
          </a:xfrm>
        </p:grpSpPr>
        <p:grpSp>
          <p:nvGrpSpPr>
            <p:cNvPr id="22" name="Group 21">
              <a:extLst>
                <a:ext uri="{FF2B5EF4-FFF2-40B4-BE49-F238E27FC236}">
                  <a16:creationId xmlns:a16="http://schemas.microsoft.com/office/drawing/2014/main" id="{B1E82833-7B8E-65F2-4E4C-884D6B1861CE}"/>
                </a:ext>
              </a:extLst>
            </p:cNvPr>
            <p:cNvGrpSpPr/>
            <p:nvPr/>
          </p:nvGrpSpPr>
          <p:grpSpPr>
            <a:xfrm>
              <a:off x="4716000" y="3364420"/>
              <a:ext cx="215445" cy="215444"/>
              <a:chOff x="4013656" y="2330106"/>
              <a:chExt cx="215445" cy="215444"/>
            </a:xfrm>
          </p:grpSpPr>
          <p:sp>
            <p:nvSpPr>
              <p:cNvPr id="23" name="Teardrop 22">
                <a:extLst>
                  <a:ext uri="{FF2B5EF4-FFF2-40B4-BE49-F238E27FC236}">
                    <a16:creationId xmlns:a16="http://schemas.microsoft.com/office/drawing/2014/main" id="{DF7DFEE5-4995-E324-36EF-8BB7FD1C2535}"/>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4" name="TextBox 23">
                <a:extLst>
                  <a:ext uri="{FF2B5EF4-FFF2-40B4-BE49-F238E27FC236}">
                    <a16:creationId xmlns:a16="http://schemas.microsoft.com/office/drawing/2014/main" id="{4C83E5EC-CDCB-4287-2A76-904FB9009A87}"/>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AE1022"/>
                    </a:solidFill>
                    <a:effectLst/>
                  </a:rPr>
                  <a:t>3</a:t>
                </a:r>
              </a:p>
            </p:txBody>
          </p:sp>
        </p:grpSp>
        <p:sp>
          <p:nvSpPr>
            <p:cNvPr id="56" name="TextBox 55">
              <a:extLst>
                <a:ext uri="{FF2B5EF4-FFF2-40B4-BE49-F238E27FC236}">
                  <a16:creationId xmlns:a16="http://schemas.microsoft.com/office/drawing/2014/main" id="{6DF54978-2D34-061C-6477-04DCDF54C653}"/>
                </a:ext>
              </a:extLst>
            </p:cNvPr>
            <p:cNvSpPr txBox="1"/>
            <p:nvPr/>
          </p:nvSpPr>
          <p:spPr>
            <a:xfrm>
              <a:off x="5112000" y="3318243"/>
              <a:ext cx="3504406" cy="307777"/>
            </a:xfrm>
            <a:prstGeom prst="rect">
              <a:avLst/>
            </a:prstGeom>
            <a:noFill/>
          </p:spPr>
          <p:txBody>
            <a:bodyPr wrap="square" lIns="0" tIns="0" rIns="0" bIns="0" rtlCol="0">
              <a:spAutoFit/>
            </a:bodyPr>
            <a:lstStyle/>
            <a:p>
              <a:r>
                <a:rPr lang="en-GB" sz="1000" spc="20" dirty="0">
                  <a:solidFill>
                    <a:schemeClr val="bg1"/>
                  </a:solidFill>
                  <a:effectLst/>
                </a:rPr>
                <a:t>Implement equality, diversity, and inclusivity (EDI) policies across processes and activities, in respect of the ESC values. </a:t>
              </a:r>
            </a:p>
          </p:txBody>
        </p:sp>
      </p:grpSp>
      <p:grpSp>
        <p:nvGrpSpPr>
          <p:cNvPr id="62" name="Group 61">
            <a:extLst>
              <a:ext uri="{FF2B5EF4-FFF2-40B4-BE49-F238E27FC236}">
                <a16:creationId xmlns:a16="http://schemas.microsoft.com/office/drawing/2014/main" id="{6809F44D-DEA4-E5BF-7ABA-7FB6DB5F8335}"/>
              </a:ext>
            </a:extLst>
          </p:cNvPr>
          <p:cNvGrpSpPr/>
          <p:nvPr/>
        </p:nvGrpSpPr>
        <p:grpSpPr>
          <a:xfrm>
            <a:off x="4716000" y="3798478"/>
            <a:ext cx="3900406" cy="307777"/>
            <a:chOff x="4716000" y="3798478"/>
            <a:chExt cx="3900406" cy="307777"/>
          </a:xfrm>
        </p:grpSpPr>
        <p:grpSp>
          <p:nvGrpSpPr>
            <p:cNvPr id="25" name="Group 24">
              <a:extLst>
                <a:ext uri="{FF2B5EF4-FFF2-40B4-BE49-F238E27FC236}">
                  <a16:creationId xmlns:a16="http://schemas.microsoft.com/office/drawing/2014/main" id="{6D9D57D0-78BC-459D-733F-409411671B6D}"/>
                </a:ext>
              </a:extLst>
            </p:cNvPr>
            <p:cNvGrpSpPr/>
            <p:nvPr/>
          </p:nvGrpSpPr>
          <p:grpSpPr>
            <a:xfrm>
              <a:off x="4716000" y="3810743"/>
              <a:ext cx="215445" cy="215444"/>
              <a:chOff x="4013656" y="2330106"/>
              <a:chExt cx="215445" cy="215444"/>
            </a:xfrm>
          </p:grpSpPr>
          <p:sp>
            <p:nvSpPr>
              <p:cNvPr id="26" name="Teardrop 25">
                <a:extLst>
                  <a:ext uri="{FF2B5EF4-FFF2-40B4-BE49-F238E27FC236}">
                    <a16:creationId xmlns:a16="http://schemas.microsoft.com/office/drawing/2014/main" id="{69EBFF93-B3AE-DA55-9DD1-943B0CF9E5B9}"/>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7" name="TextBox 26">
                <a:extLst>
                  <a:ext uri="{FF2B5EF4-FFF2-40B4-BE49-F238E27FC236}">
                    <a16:creationId xmlns:a16="http://schemas.microsoft.com/office/drawing/2014/main" id="{B51E25F0-7A98-64FE-4212-FA649B5BC67D}"/>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AE1022"/>
                    </a:solidFill>
                    <a:effectLst/>
                  </a:rPr>
                  <a:t>4</a:t>
                </a:r>
              </a:p>
            </p:txBody>
          </p:sp>
        </p:grpSp>
        <p:sp>
          <p:nvSpPr>
            <p:cNvPr id="57" name="TextBox 56">
              <a:extLst>
                <a:ext uri="{FF2B5EF4-FFF2-40B4-BE49-F238E27FC236}">
                  <a16:creationId xmlns:a16="http://schemas.microsoft.com/office/drawing/2014/main" id="{71059679-9870-0E29-EE1F-F68F3F42CF29}"/>
                </a:ext>
              </a:extLst>
            </p:cNvPr>
            <p:cNvSpPr txBox="1"/>
            <p:nvPr/>
          </p:nvSpPr>
          <p:spPr>
            <a:xfrm>
              <a:off x="5112000" y="3798478"/>
              <a:ext cx="3504406" cy="307777"/>
            </a:xfrm>
            <a:prstGeom prst="rect">
              <a:avLst/>
            </a:prstGeom>
            <a:noFill/>
          </p:spPr>
          <p:txBody>
            <a:bodyPr wrap="square" lIns="0" tIns="0" rIns="0" bIns="0" rtlCol="0">
              <a:spAutoFit/>
            </a:bodyPr>
            <a:lstStyle/>
            <a:p>
              <a:r>
                <a:rPr lang="en-GB" sz="1000" spc="20" dirty="0">
                  <a:solidFill>
                    <a:schemeClr val="bg1"/>
                  </a:solidFill>
                  <a:effectLst/>
                </a:rPr>
                <a:t>Enhance communication about ESC structure, governance, and policies. </a:t>
              </a:r>
            </a:p>
          </p:txBody>
        </p:sp>
      </p:grpSp>
      <p:grpSp>
        <p:nvGrpSpPr>
          <p:cNvPr id="63" name="Group 62">
            <a:extLst>
              <a:ext uri="{FF2B5EF4-FFF2-40B4-BE49-F238E27FC236}">
                <a16:creationId xmlns:a16="http://schemas.microsoft.com/office/drawing/2014/main" id="{D4A6E961-5D93-DE5D-6A48-0E3067FCD3FA}"/>
              </a:ext>
            </a:extLst>
          </p:cNvPr>
          <p:cNvGrpSpPr/>
          <p:nvPr/>
        </p:nvGrpSpPr>
        <p:grpSpPr>
          <a:xfrm>
            <a:off x="4716000" y="4230872"/>
            <a:ext cx="3900406" cy="307777"/>
            <a:chOff x="4716000" y="4230872"/>
            <a:chExt cx="3900406" cy="307777"/>
          </a:xfrm>
        </p:grpSpPr>
        <p:grpSp>
          <p:nvGrpSpPr>
            <p:cNvPr id="28" name="Group 27">
              <a:extLst>
                <a:ext uri="{FF2B5EF4-FFF2-40B4-BE49-F238E27FC236}">
                  <a16:creationId xmlns:a16="http://schemas.microsoft.com/office/drawing/2014/main" id="{43588E4B-727D-D781-E144-CBEB4CDA74D5}"/>
                </a:ext>
              </a:extLst>
            </p:cNvPr>
            <p:cNvGrpSpPr/>
            <p:nvPr/>
          </p:nvGrpSpPr>
          <p:grpSpPr>
            <a:xfrm>
              <a:off x="4716000" y="4265585"/>
              <a:ext cx="215445" cy="215444"/>
              <a:chOff x="4013656" y="2330106"/>
              <a:chExt cx="215445" cy="215444"/>
            </a:xfrm>
          </p:grpSpPr>
          <p:sp>
            <p:nvSpPr>
              <p:cNvPr id="29" name="Teardrop 28">
                <a:extLst>
                  <a:ext uri="{FF2B5EF4-FFF2-40B4-BE49-F238E27FC236}">
                    <a16:creationId xmlns:a16="http://schemas.microsoft.com/office/drawing/2014/main" id="{EBE83F90-9F52-1D05-26C7-85999CFA15EA}"/>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0" name="TextBox 29">
                <a:extLst>
                  <a:ext uri="{FF2B5EF4-FFF2-40B4-BE49-F238E27FC236}">
                    <a16:creationId xmlns:a16="http://schemas.microsoft.com/office/drawing/2014/main" id="{2951C6F3-4604-1059-310D-090A2205D23D}"/>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AE1022"/>
                    </a:solidFill>
                    <a:effectLst/>
                  </a:rPr>
                  <a:t>5</a:t>
                </a:r>
              </a:p>
            </p:txBody>
          </p:sp>
        </p:grpSp>
        <p:sp>
          <p:nvSpPr>
            <p:cNvPr id="58" name="TextBox 57">
              <a:extLst>
                <a:ext uri="{FF2B5EF4-FFF2-40B4-BE49-F238E27FC236}">
                  <a16:creationId xmlns:a16="http://schemas.microsoft.com/office/drawing/2014/main" id="{07578F4F-2FB6-2EC9-B48B-AC2D6D0ECAEE}"/>
                </a:ext>
              </a:extLst>
            </p:cNvPr>
            <p:cNvSpPr txBox="1"/>
            <p:nvPr/>
          </p:nvSpPr>
          <p:spPr>
            <a:xfrm>
              <a:off x="5112000" y="4230872"/>
              <a:ext cx="3504406" cy="307777"/>
            </a:xfrm>
            <a:prstGeom prst="rect">
              <a:avLst/>
            </a:prstGeom>
            <a:noFill/>
          </p:spPr>
          <p:txBody>
            <a:bodyPr wrap="square" lIns="0" tIns="0" rIns="0" bIns="0" rtlCol="0">
              <a:spAutoFit/>
            </a:bodyPr>
            <a:lstStyle/>
            <a:p>
              <a:r>
                <a:rPr lang="en-GB" sz="1000" spc="20" dirty="0">
                  <a:solidFill>
                    <a:schemeClr val="bg1"/>
                  </a:solidFill>
                  <a:effectLst/>
                </a:rPr>
                <a:t>Position the Society as a fair and transparent Society in our public policy interactions, advocate for equality and access. </a:t>
              </a:r>
            </a:p>
          </p:txBody>
        </p:sp>
      </p:grpSp>
      <p:sp>
        <p:nvSpPr>
          <p:cNvPr id="4" name="TextBox 3">
            <a:extLst>
              <a:ext uri="{FF2B5EF4-FFF2-40B4-BE49-F238E27FC236}">
                <a16:creationId xmlns:a16="http://schemas.microsoft.com/office/drawing/2014/main" id="{AD172881-4C1A-CDAA-0408-2ED939BA6996}"/>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2888461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DE6C2DA-D145-1FF2-D3A0-E6C79832A8B3}"/>
              </a:ext>
            </a:extLst>
          </p:cNvPr>
          <p:cNvGrpSpPr/>
          <p:nvPr/>
        </p:nvGrpSpPr>
        <p:grpSpPr>
          <a:xfrm>
            <a:off x="0" y="1123951"/>
            <a:ext cx="4321036" cy="4019550"/>
            <a:chOff x="0" y="1123950"/>
            <a:chExt cx="4321036" cy="4019550"/>
          </a:xfrm>
        </p:grpSpPr>
        <p:sp>
          <p:nvSpPr>
            <p:cNvPr id="5" name="Round Single Corner of Rectangle 4">
              <a:extLst>
                <a:ext uri="{FF2B5EF4-FFF2-40B4-BE49-F238E27FC236}">
                  <a16:creationId xmlns:a16="http://schemas.microsoft.com/office/drawing/2014/main" id="{322DE42B-E62A-2834-A88C-4EF1FEFD6D56}"/>
                </a:ext>
              </a:extLst>
            </p:cNvPr>
            <p:cNvSpPr/>
            <p:nvPr/>
          </p:nvSpPr>
          <p:spPr>
            <a:xfrm>
              <a:off x="0" y="1123950"/>
              <a:ext cx="4321036" cy="4019550"/>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2" name="Oval 31">
              <a:extLst>
                <a:ext uri="{FF2B5EF4-FFF2-40B4-BE49-F238E27FC236}">
                  <a16:creationId xmlns:a16="http://schemas.microsoft.com/office/drawing/2014/main" id="{24DF16F2-B93D-2AE4-FA43-5808C24DC2A8}"/>
                </a:ext>
              </a:extLst>
            </p:cNvPr>
            <p:cNvSpPr/>
            <p:nvPr/>
          </p:nvSpPr>
          <p:spPr>
            <a:xfrm>
              <a:off x="1337917" y="1260000"/>
              <a:ext cx="1800000" cy="1800000"/>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12" name="Round Single Corner of Rectangle 11">
            <a:extLst>
              <a:ext uri="{FF2B5EF4-FFF2-40B4-BE49-F238E27FC236}">
                <a16:creationId xmlns:a16="http://schemas.microsoft.com/office/drawing/2014/main" id="{C2E9AEB6-ED95-50B0-A52F-0C23B7A56C00}"/>
              </a:ext>
            </a:extLst>
          </p:cNvPr>
          <p:cNvSpPr/>
          <p:nvPr/>
        </p:nvSpPr>
        <p:spPr>
          <a:xfrm flipH="1">
            <a:off x="4453800" y="1123951"/>
            <a:ext cx="4695102" cy="4019549"/>
          </a:xfrm>
          <a:prstGeom prst="round1Rect">
            <a:avLst>
              <a:gd name="adj" fmla="val 31292"/>
            </a:avLst>
          </a:prstGeom>
          <a:solidFill>
            <a:srgbClr val="23629E"/>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pic>
        <p:nvPicPr>
          <p:cNvPr id="33" name="Picture 32">
            <a:extLst>
              <a:ext uri="{FF2B5EF4-FFF2-40B4-BE49-F238E27FC236}">
                <a16:creationId xmlns:a16="http://schemas.microsoft.com/office/drawing/2014/main" id="{016FB75C-C471-54E1-E047-E2C852A406E4}"/>
              </a:ext>
            </a:extLst>
          </p:cNvPr>
          <p:cNvPicPr>
            <a:picLocks noChangeAspect="1"/>
          </p:cNvPicPr>
          <p:nvPr/>
        </p:nvPicPr>
        <p:blipFill>
          <a:blip r:embed="rId4"/>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sp>
        <p:nvSpPr>
          <p:cNvPr id="4" name="Text Placeholder 1">
            <a:extLst>
              <a:ext uri="{FF2B5EF4-FFF2-40B4-BE49-F238E27FC236}">
                <a16:creationId xmlns:a16="http://schemas.microsoft.com/office/drawing/2014/main" id="{C438BDA3-0A04-8053-A30D-B4251206F4CB}"/>
              </a:ext>
            </a:extLst>
          </p:cNvPr>
          <p:cNvSpPr>
            <a:spLocks noGrp="1"/>
          </p:cNvSpPr>
          <p:nvPr>
            <p:ph type="body" sz="quarter" idx="10"/>
          </p:nvPr>
        </p:nvSpPr>
        <p:spPr/>
        <p:txBody>
          <a:bodyPr/>
          <a:lstStyle/>
          <a:p>
            <a:pPr>
              <a:lnSpc>
                <a:spcPts val="1700"/>
              </a:lnSpc>
            </a:pPr>
            <a:r>
              <a:rPr lang="en-GB" sz="2000" dirty="0">
                <a:solidFill>
                  <a:srgbClr val="23629E"/>
                </a:solidFill>
                <a:effectLst/>
                <a:cs typeface="Calibri Light" panose="020F0302020204030204" pitchFamily="34" charset="0"/>
              </a:rPr>
              <a:t>Trusted Knowledge Effectively Delivered</a:t>
            </a:r>
          </a:p>
          <a:p>
            <a:pPr>
              <a:lnSpc>
                <a:spcPts val="1700"/>
              </a:lnSpc>
            </a:pPr>
            <a:r>
              <a:rPr lang="en-GB" sz="1400" dirty="0">
                <a:solidFill>
                  <a:srgbClr val="AE1022"/>
                </a:solidFill>
                <a:effectLst/>
                <a:latin typeface="Calibri Light" panose="020F0302020204030204" pitchFamily="34" charset="0"/>
                <a:cs typeface="Calibri Light" panose="020F0302020204030204" pitchFamily="34" charset="0"/>
              </a:rPr>
              <a:t>Provision of robust and unbiased, validated information in creative formats via</a:t>
            </a:r>
            <a:br>
              <a:rPr lang="en-GB" sz="1400" dirty="0">
                <a:solidFill>
                  <a:srgbClr val="AE1022"/>
                </a:solidFill>
                <a:effectLst/>
                <a:latin typeface="Calibri Light" panose="020F0302020204030204" pitchFamily="34" charset="0"/>
                <a:cs typeface="Calibri Light" panose="020F0302020204030204" pitchFamily="34" charset="0"/>
              </a:rPr>
            </a:br>
            <a:r>
              <a:rPr lang="en-GB" sz="1400" dirty="0">
                <a:solidFill>
                  <a:srgbClr val="AE1022"/>
                </a:solidFill>
                <a:effectLst/>
                <a:latin typeface="Calibri Light" panose="020F0302020204030204" pitchFamily="34" charset="0"/>
                <a:cs typeface="Calibri Light" panose="020F0302020204030204" pitchFamily="34" charset="0"/>
              </a:rPr>
              <a:t>communication channels adapted to the needs and preferences of a global audience</a:t>
            </a:r>
          </a:p>
        </p:txBody>
      </p:sp>
      <p:grpSp>
        <p:nvGrpSpPr>
          <p:cNvPr id="39" name="Group 38">
            <a:extLst>
              <a:ext uri="{FF2B5EF4-FFF2-40B4-BE49-F238E27FC236}">
                <a16:creationId xmlns:a16="http://schemas.microsoft.com/office/drawing/2014/main" id="{39284848-5115-F934-C420-D4D4F56DDF84}"/>
              </a:ext>
            </a:extLst>
          </p:cNvPr>
          <p:cNvGrpSpPr/>
          <p:nvPr/>
        </p:nvGrpSpPr>
        <p:grpSpPr>
          <a:xfrm>
            <a:off x="4495800" y="1263761"/>
            <a:ext cx="4648200" cy="658752"/>
            <a:chOff x="4495800" y="1263761"/>
            <a:chExt cx="4648200" cy="658752"/>
          </a:xfrm>
        </p:grpSpPr>
        <p:pic>
          <p:nvPicPr>
            <p:cNvPr id="15" name="Graphic 14" descr="Bullseye with solid fill">
              <a:extLst>
                <a:ext uri="{FF2B5EF4-FFF2-40B4-BE49-F238E27FC236}">
                  <a16:creationId xmlns:a16="http://schemas.microsoft.com/office/drawing/2014/main" id="{05CED2EE-DD57-FA35-C29E-3BBC4E52185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851" y="1263761"/>
              <a:ext cx="381000" cy="381000"/>
            </a:xfrm>
            <a:prstGeom prst="rect">
              <a:avLst/>
            </a:prstGeom>
          </p:spPr>
        </p:pic>
        <p:sp>
          <p:nvSpPr>
            <p:cNvPr id="17" name="TextBox 16">
              <a:extLst>
                <a:ext uri="{FF2B5EF4-FFF2-40B4-BE49-F238E27FC236}">
                  <a16:creationId xmlns:a16="http://schemas.microsoft.com/office/drawing/2014/main" id="{10076D88-DA56-47BB-0F84-CCF5049B8D60}"/>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grpSp>
        <p:nvGrpSpPr>
          <p:cNvPr id="38" name="Group 37">
            <a:extLst>
              <a:ext uri="{FF2B5EF4-FFF2-40B4-BE49-F238E27FC236}">
                <a16:creationId xmlns:a16="http://schemas.microsoft.com/office/drawing/2014/main" id="{382353F4-0800-F898-EC74-576776544B2C}"/>
              </a:ext>
            </a:extLst>
          </p:cNvPr>
          <p:cNvGrpSpPr/>
          <p:nvPr/>
        </p:nvGrpSpPr>
        <p:grpSpPr>
          <a:xfrm>
            <a:off x="324647" y="3178334"/>
            <a:ext cx="3539188" cy="1965166"/>
            <a:chOff x="324647" y="3178334"/>
            <a:chExt cx="3539188" cy="1965166"/>
          </a:xfrm>
        </p:grpSpPr>
        <p:sp>
          <p:nvSpPr>
            <p:cNvPr id="31" name="TextBox 30">
              <a:extLst>
                <a:ext uri="{FF2B5EF4-FFF2-40B4-BE49-F238E27FC236}">
                  <a16:creationId xmlns:a16="http://schemas.microsoft.com/office/drawing/2014/main" id="{5C5FB77D-F891-0E3D-8602-CF1BD4CC09AB}"/>
                </a:ext>
              </a:extLst>
            </p:cNvPr>
            <p:cNvSpPr txBox="1"/>
            <p:nvPr/>
          </p:nvSpPr>
          <p:spPr>
            <a:xfrm>
              <a:off x="612000" y="3178334"/>
              <a:ext cx="3251835" cy="1425262"/>
            </a:xfrm>
            <a:prstGeom prst="rect">
              <a:avLst/>
            </a:prstGeom>
            <a:noFill/>
          </p:spPr>
          <p:txBody>
            <a:bodyPr wrap="square" lIns="0" tIns="0" rIns="0" bIns="0" rtlCol="0">
              <a:spAutoFit/>
            </a:bodyPr>
            <a:lstStyle/>
            <a:p>
              <a:pPr algn="just">
                <a:lnSpc>
                  <a:spcPts val="1400"/>
                </a:lnSpc>
              </a:pPr>
              <a:r>
                <a:rPr lang="en-GB" sz="1000" dirty="0">
                  <a:solidFill>
                    <a:schemeClr val="tx1">
                      <a:lumMod val="75000"/>
                      <a:lumOff val="25000"/>
                    </a:schemeClr>
                  </a:solidFill>
                  <a:effectLst/>
                  <a:latin typeface="Calibri Light" panose="020F0302020204030204" pitchFamily="34" charset="0"/>
                  <a:cs typeface="Calibri Light" panose="020F0302020204030204" pitchFamily="34" charset="0"/>
                </a:rPr>
                <a:t>Providing robust, unbiased and validated scientific and clinical information is one of the core principles that underlies the activities of the European Society of Cardiology. Target audiences have rapidly evolving expectations and preferences regarding channels, convenience and interactivity. The ESC must adapt to changing needs and behaviours in order to remain competitive and reach new audiences. The criterion of trustworthiness is still extremely important.</a:t>
              </a:r>
            </a:p>
          </p:txBody>
        </p:sp>
        <p:grpSp>
          <p:nvGrpSpPr>
            <p:cNvPr id="19" name="Group 18">
              <a:extLst>
                <a:ext uri="{FF2B5EF4-FFF2-40B4-BE49-F238E27FC236}">
                  <a16:creationId xmlns:a16="http://schemas.microsoft.com/office/drawing/2014/main" id="{C9C13959-EA30-CEE8-0D3B-318EC7B609B1}"/>
                </a:ext>
              </a:extLst>
            </p:cNvPr>
            <p:cNvGrpSpPr/>
            <p:nvPr/>
          </p:nvGrpSpPr>
          <p:grpSpPr>
            <a:xfrm>
              <a:off x="324647" y="3240000"/>
              <a:ext cx="72000" cy="1903500"/>
              <a:chOff x="324647" y="3140377"/>
              <a:chExt cx="72000" cy="1903500"/>
            </a:xfrm>
          </p:grpSpPr>
          <p:cxnSp>
            <p:nvCxnSpPr>
              <p:cNvPr id="34" name="Connecteur droit 8">
                <a:extLst>
                  <a:ext uri="{FF2B5EF4-FFF2-40B4-BE49-F238E27FC236}">
                    <a16:creationId xmlns:a16="http://schemas.microsoft.com/office/drawing/2014/main" id="{1F99498D-9DB6-BF28-2A74-9ECA48424FA3}"/>
                  </a:ext>
                </a:extLst>
              </p:cNvPr>
              <p:cNvCxnSpPr>
                <a:cxnSpLocks/>
              </p:cNvCxnSpPr>
              <p:nvPr/>
            </p:nvCxnSpPr>
            <p:spPr>
              <a:xfrm flipV="1">
                <a:off x="360647" y="3181350"/>
                <a:ext cx="0" cy="1862527"/>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122336E8-E012-1DC7-CDF2-ADBFD83C2E2D}"/>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2" name="Group 1">
            <a:extLst>
              <a:ext uri="{FF2B5EF4-FFF2-40B4-BE49-F238E27FC236}">
                <a16:creationId xmlns:a16="http://schemas.microsoft.com/office/drawing/2014/main" id="{0DF0F769-35FF-5E5E-B613-0C0BEF72006B}"/>
              </a:ext>
            </a:extLst>
          </p:cNvPr>
          <p:cNvGrpSpPr/>
          <p:nvPr/>
        </p:nvGrpSpPr>
        <p:grpSpPr>
          <a:xfrm>
            <a:off x="4716000" y="2069785"/>
            <a:ext cx="4129800" cy="215444"/>
            <a:chOff x="4716000" y="2069785"/>
            <a:chExt cx="4129800" cy="215444"/>
          </a:xfrm>
        </p:grpSpPr>
        <p:sp>
          <p:nvSpPr>
            <p:cNvPr id="3" name="TextBox 2">
              <a:extLst>
                <a:ext uri="{FF2B5EF4-FFF2-40B4-BE49-F238E27FC236}">
                  <a16:creationId xmlns:a16="http://schemas.microsoft.com/office/drawing/2014/main" id="{BA066367-734A-D449-E637-F88E95EC1466}"/>
                </a:ext>
              </a:extLst>
            </p:cNvPr>
            <p:cNvSpPr txBox="1"/>
            <p:nvPr/>
          </p:nvSpPr>
          <p:spPr>
            <a:xfrm>
              <a:off x="5112000" y="2090455"/>
              <a:ext cx="3733800" cy="138499"/>
            </a:xfrm>
            <a:prstGeom prst="rect">
              <a:avLst/>
            </a:prstGeom>
            <a:noFill/>
          </p:spPr>
          <p:txBody>
            <a:bodyPr wrap="square" lIns="0" tIns="0" rIns="0" bIns="0" rtlCol="0">
              <a:spAutoFit/>
            </a:bodyPr>
            <a:lstStyle/>
            <a:p>
              <a:r>
                <a:rPr lang="en-GB" sz="900" dirty="0">
                  <a:solidFill>
                    <a:schemeClr val="bg1"/>
                  </a:solidFill>
                  <a:effectLst/>
                </a:rPr>
                <a:t>Create and deliver robust, unbiased and scientifically validated information.</a:t>
              </a:r>
            </a:p>
          </p:txBody>
        </p:sp>
        <p:grpSp>
          <p:nvGrpSpPr>
            <p:cNvPr id="6" name="Group 5">
              <a:extLst>
                <a:ext uri="{FF2B5EF4-FFF2-40B4-BE49-F238E27FC236}">
                  <a16:creationId xmlns:a16="http://schemas.microsoft.com/office/drawing/2014/main" id="{C6C62E1D-CC76-D5BC-1CA1-B35AE85A38FF}"/>
                </a:ext>
              </a:extLst>
            </p:cNvPr>
            <p:cNvGrpSpPr/>
            <p:nvPr/>
          </p:nvGrpSpPr>
          <p:grpSpPr>
            <a:xfrm>
              <a:off x="4716000" y="2069785"/>
              <a:ext cx="215445" cy="215444"/>
              <a:chOff x="4013656" y="2330106"/>
              <a:chExt cx="215445" cy="215444"/>
            </a:xfrm>
          </p:grpSpPr>
          <p:sp>
            <p:nvSpPr>
              <p:cNvPr id="7" name="Teardrop 6">
                <a:extLst>
                  <a:ext uri="{FF2B5EF4-FFF2-40B4-BE49-F238E27FC236}">
                    <a16:creationId xmlns:a16="http://schemas.microsoft.com/office/drawing/2014/main" id="{771C166C-6778-6BAA-BC37-FED9B3890E17}"/>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8" name="TextBox 7">
                <a:extLst>
                  <a:ext uri="{FF2B5EF4-FFF2-40B4-BE49-F238E27FC236}">
                    <a16:creationId xmlns:a16="http://schemas.microsoft.com/office/drawing/2014/main" id="{F5C32C84-84F3-8A93-D6B9-455F9940A480}"/>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1</a:t>
                </a:r>
              </a:p>
            </p:txBody>
          </p:sp>
        </p:grpSp>
      </p:grpSp>
      <p:grpSp>
        <p:nvGrpSpPr>
          <p:cNvPr id="9" name="Group 8">
            <a:extLst>
              <a:ext uri="{FF2B5EF4-FFF2-40B4-BE49-F238E27FC236}">
                <a16:creationId xmlns:a16="http://schemas.microsoft.com/office/drawing/2014/main" id="{867510F3-AB4C-097D-4FE3-8A3BE81945AB}"/>
              </a:ext>
            </a:extLst>
          </p:cNvPr>
          <p:cNvGrpSpPr/>
          <p:nvPr/>
        </p:nvGrpSpPr>
        <p:grpSpPr>
          <a:xfrm>
            <a:off x="4716000" y="2358923"/>
            <a:ext cx="4129800" cy="276999"/>
            <a:chOff x="4716000" y="2358923"/>
            <a:chExt cx="4129800" cy="276999"/>
          </a:xfrm>
        </p:grpSpPr>
        <p:grpSp>
          <p:nvGrpSpPr>
            <p:cNvPr id="11" name="Group 10">
              <a:extLst>
                <a:ext uri="{FF2B5EF4-FFF2-40B4-BE49-F238E27FC236}">
                  <a16:creationId xmlns:a16="http://schemas.microsoft.com/office/drawing/2014/main" id="{62A12840-2AA5-C634-3437-106D49E46A8F}"/>
                </a:ext>
              </a:extLst>
            </p:cNvPr>
            <p:cNvGrpSpPr/>
            <p:nvPr/>
          </p:nvGrpSpPr>
          <p:grpSpPr>
            <a:xfrm>
              <a:off x="4716000" y="2389701"/>
              <a:ext cx="215445" cy="215444"/>
              <a:chOff x="4013656" y="2330106"/>
              <a:chExt cx="215445" cy="215444"/>
            </a:xfrm>
          </p:grpSpPr>
          <p:sp>
            <p:nvSpPr>
              <p:cNvPr id="49" name="Teardrop 48">
                <a:extLst>
                  <a:ext uri="{FF2B5EF4-FFF2-40B4-BE49-F238E27FC236}">
                    <a16:creationId xmlns:a16="http://schemas.microsoft.com/office/drawing/2014/main" id="{5D441CF3-C6F6-864D-8DA2-B9286B1EEE41}"/>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0" name="TextBox 49">
                <a:extLst>
                  <a:ext uri="{FF2B5EF4-FFF2-40B4-BE49-F238E27FC236}">
                    <a16:creationId xmlns:a16="http://schemas.microsoft.com/office/drawing/2014/main" id="{83F61244-E5F2-221D-61D6-6907386EA47D}"/>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2</a:t>
                </a:r>
              </a:p>
            </p:txBody>
          </p:sp>
        </p:grpSp>
        <p:sp>
          <p:nvSpPr>
            <p:cNvPr id="36" name="TextBox 35">
              <a:extLst>
                <a:ext uri="{FF2B5EF4-FFF2-40B4-BE49-F238E27FC236}">
                  <a16:creationId xmlns:a16="http://schemas.microsoft.com/office/drawing/2014/main" id="{F54A7567-6291-76AB-E417-8C05DE7D6F74}"/>
                </a:ext>
              </a:extLst>
            </p:cNvPr>
            <p:cNvSpPr txBox="1"/>
            <p:nvPr/>
          </p:nvSpPr>
          <p:spPr>
            <a:xfrm>
              <a:off x="5112000" y="2358923"/>
              <a:ext cx="3733800" cy="276999"/>
            </a:xfrm>
            <a:prstGeom prst="rect">
              <a:avLst/>
            </a:prstGeom>
            <a:noFill/>
          </p:spPr>
          <p:txBody>
            <a:bodyPr wrap="square" lIns="0" tIns="0" rIns="0" bIns="0" rtlCol="0">
              <a:spAutoFit/>
            </a:bodyPr>
            <a:lstStyle/>
            <a:p>
              <a:r>
                <a:rPr lang="en-GB" sz="900" dirty="0">
                  <a:solidFill>
                    <a:schemeClr val="bg1"/>
                  </a:solidFill>
                  <a:effectLst/>
                </a:rPr>
                <a:t>Issue time-sensitive updates on clinical and research knowledge to match the dynamic nature of scientific evidence.</a:t>
              </a:r>
            </a:p>
          </p:txBody>
        </p:sp>
      </p:grpSp>
      <p:grpSp>
        <p:nvGrpSpPr>
          <p:cNvPr id="51" name="Group 50">
            <a:extLst>
              <a:ext uri="{FF2B5EF4-FFF2-40B4-BE49-F238E27FC236}">
                <a16:creationId xmlns:a16="http://schemas.microsoft.com/office/drawing/2014/main" id="{DD622A02-981E-8D0C-A578-912BE7C72740}"/>
              </a:ext>
            </a:extLst>
          </p:cNvPr>
          <p:cNvGrpSpPr/>
          <p:nvPr/>
        </p:nvGrpSpPr>
        <p:grpSpPr>
          <a:xfrm>
            <a:off x="4716000" y="2750927"/>
            <a:ext cx="4129800" cy="276999"/>
            <a:chOff x="4716000" y="2745182"/>
            <a:chExt cx="4129800" cy="276999"/>
          </a:xfrm>
        </p:grpSpPr>
        <p:grpSp>
          <p:nvGrpSpPr>
            <p:cNvPr id="52" name="Group 51">
              <a:extLst>
                <a:ext uri="{FF2B5EF4-FFF2-40B4-BE49-F238E27FC236}">
                  <a16:creationId xmlns:a16="http://schemas.microsoft.com/office/drawing/2014/main" id="{DD9C4DBF-DF3B-DF4E-FDC3-75ECD0EFD3DC}"/>
                </a:ext>
              </a:extLst>
            </p:cNvPr>
            <p:cNvGrpSpPr/>
            <p:nvPr/>
          </p:nvGrpSpPr>
          <p:grpSpPr>
            <a:xfrm>
              <a:off x="4716000" y="2765103"/>
              <a:ext cx="215445" cy="215444"/>
              <a:chOff x="4013656" y="2330106"/>
              <a:chExt cx="215445" cy="215444"/>
            </a:xfrm>
          </p:grpSpPr>
          <p:sp>
            <p:nvSpPr>
              <p:cNvPr id="54" name="Teardrop 53">
                <a:extLst>
                  <a:ext uri="{FF2B5EF4-FFF2-40B4-BE49-F238E27FC236}">
                    <a16:creationId xmlns:a16="http://schemas.microsoft.com/office/drawing/2014/main" id="{C0152306-673B-737B-54C8-A92BA880F3F7}"/>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5" name="TextBox 54">
                <a:extLst>
                  <a:ext uri="{FF2B5EF4-FFF2-40B4-BE49-F238E27FC236}">
                    <a16:creationId xmlns:a16="http://schemas.microsoft.com/office/drawing/2014/main" id="{BB6CCCE2-A357-C0CC-36C0-95D76336562B}"/>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3</a:t>
                </a:r>
              </a:p>
            </p:txBody>
          </p:sp>
        </p:grpSp>
        <p:sp>
          <p:nvSpPr>
            <p:cNvPr id="53" name="TextBox 52">
              <a:extLst>
                <a:ext uri="{FF2B5EF4-FFF2-40B4-BE49-F238E27FC236}">
                  <a16:creationId xmlns:a16="http://schemas.microsoft.com/office/drawing/2014/main" id="{D5004812-F4A9-082D-4ACC-76C5E029AC16}"/>
                </a:ext>
              </a:extLst>
            </p:cNvPr>
            <p:cNvSpPr txBox="1"/>
            <p:nvPr/>
          </p:nvSpPr>
          <p:spPr>
            <a:xfrm>
              <a:off x="5112000" y="2745182"/>
              <a:ext cx="3733800" cy="276999"/>
            </a:xfrm>
            <a:prstGeom prst="rect">
              <a:avLst/>
            </a:prstGeom>
            <a:noFill/>
          </p:spPr>
          <p:txBody>
            <a:bodyPr wrap="square" lIns="0" tIns="0" rIns="0" bIns="0" rtlCol="0">
              <a:spAutoFit/>
            </a:bodyPr>
            <a:lstStyle/>
            <a:p>
              <a:r>
                <a:rPr lang="en-GB" sz="900" dirty="0">
                  <a:solidFill>
                    <a:schemeClr val="bg1"/>
                  </a:solidFill>
                  <a:effectLst/>
                </a:rPr>
                <a:t>Identify and explore Open Science opportunities to strengthen transparency of, and access to, ESC scientific content. </a:t>
              </a:r>
            </a:p>
          </p:txBody>
        </p:sp>
      </p:grpSp>
      <p:grpSp>
        <p:nvGrpSpPr>
          <p:cNvPr id="56" name="Group 55">
            <a:extLst>
              <a:ext uri="{FF2B5EF4-FFF2-40B4-BE49-F238E27FC236}">
                <a16:creationId xmlns:a16="http://schemas.microsoft.com/office/drawing/2014/main" id="{7FF824F2-EAD1-DF18-5050-771783D2A441}"/>
              </a:ext>
            </a:extLst>
          </p:cNvPr>
          <p:cNvGrpSpPr/>
          <p:nvPr/>
        </p:nvGrpSpPr>
        <p:grpSpPr>
          <a:xfrm>
            <a:off x="4716000" y="3140637"/>
            <a:ext cx="4129800" cy="276999"/>
            <a:chOff x="4716000" y="3108869"/>
            <a:chExt cx="4129800" cy="276999"/>
          </a:xfrm>
        </p:grpSpPr>
        <p:grpSp>
          <p:nvGrpSpPr>
            <p:cNvPr id="57" name="Group 56">
              <a:extLst>
                <a:ext uri="{FF2B5EF4-FFF2-40B4-BE49-F238E27FC236}">
                  <a16:creationId xmlns:a16="http://schemas.microsoft.com/office/drawing/2014/main" id="{0F4586C6-FC6F-842A-3CB7-D1AFCAF32E89}"/>
                </a:ext>
              </a:extLst>
            </p:cNvPr>
            <p:cNvGrpSpPr/>
            <p:nvPr/>
          </p:nvGrpSpPr>
          <p:grpSpPr>
            <a:xfrm>
              <a:off x="4716000" y="3166560"/>
              <a:ext cx="215445" cy="215444"/>
              <a:chOff x="4013656" y="2267406"/>
              <a:chExt cx="215445" cy="215444"/>
            </a:xfrm>
          </p:grpSpPr>
          <p:sp>
            <p:nvSpPr>
              <p:cNvPr id="59" name="Teardrop 58">
                <a:extLst>
                  <a:ext uri="{FF2B5EF4-FFF2-40B4-BE49-F238E27FC236}">
                    <a16:creationId xmlns:a16="http://schemas.microsoft.com/office/drawing/2014/main" id="{0BBBC422-B7A5-B0B2-DBBE-7F25D1BBE10B}"/>
                  </a:ext>
                </a:extLst>
              </p:cNvPr>
              <p:cNvSpPr/>
              <p:nvPr/>
            </p:nvSpPr>
            <p:spPr>
              <a:xfrm>
                <a:off x="4013656" y="22674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dirty="0"/>
              </a:p>
            </p:txBody>
          </p:sp>
          <p:sp>
            <p:nvSpPr>
              <p:cNvPr id="60" name="TextBox 59">
                <a:extLst>
                  <a:ext uri="{FF2B5EF4-FFF2-40B4-BE49-F238E27FC236}">
                    <a16:creationId xmlns:a16="http://schemas.microsoft.com/office/drawing/2014/main" id="{E7FCFC1B-890D-7401-2456-E7EA2ADC6A20}"/>
                  </a:ext>
                </a:extLst>
              </p:cNvPr>
              <p:cNvSpPr txBox="1"/>
              <p:nvPr/>
            </p:nvSpPr>
            <p:spPr>
              <a:xfrm>
                <a:off x="4013656" y="2298184"/>
                <a:ext cx="215445" cy="138499"/>
              </a:xfrm>
              <a:prstGeom prst="rect">
                <a:avLst/>
              </a:prstGeom>
              <a:noFill/>
            </p:spPr>
            <p:txBody>
              <a:bodyPr wrap="square" lIns="0" tIns="0" rIns="0" bIns="0" rtlCol="0">
                <a:spAutoFit/>
              </a:bodyPr>
              <a:lstStyle/>
              <a:p>
                <a:pPr algn="ctr"/>
                <a:r>
                  <a:rPr lang="en-GB" sz="900" b="1" dirty="0">
                    <a:solidFill>
                      <a:srgbClr val="23629E"/>
                    </a:solidFill>
                    <a:effectLst/>
                  </a:rPr>
                  <a:t>4</a:t>
                </a:r>
              </a:p>
            </p:txBody>
          </p:sp>
        </p:grpSp>
        <p:sp>
          <p:nvSpPr>
            <p:cNvPr id="58" name="TextBox 57">
              <a:extLst>
                <a:ext uri="{FF2B5EF4-FFF2-40B4-BE49-F238E27FC236}">
                  <a16:creationId xmlns:a16="http://schemas.microsoft.com/office/drawing/2014/main" id="{F879CA04-3C07-0D9F-BE0A-F260AFB871E2}"/>
                </a:ext>
              </a:extLst>
            </p:cNvPr>
            <p:cNvSpPr txBox="1"/>
            <p:nvPr/>
          </p:nvSpPr>
          <p:spPr>
            <a:xfrm>
              <a:off x="5112000" y="3108869"/>
              <a:ext cx="3733800" cy="276999"/>
            </a:xfrm>
            <a:prstGeom prst="rect">
              <a:avLst/>
            </a:prstGeom>
            <a:noFill/>
          </p:spPr>
          <p:txBody>
            <a:bodyPr wrap="square" lIns="0" tIns="0" rIns="0" bIns="0" rtlCol="0">
              <a:spAutoFit/>
            </a:bodyPr>
            <a:lstStyle/>
            <a:p>
              <a:r>
                <a:rPr lang="en-GB" sz="900" dirty="0">
                  <a:solidFill>
                    <a:schemeClr val="bg1"/>
                  </a:solidFill>
                  <a:effectLst/>
                </a:rPr>
                <a:t>Ensure global reach and dissemination of ESC messages and channels by strengthening the relationship with National and Affiliated Cardiac Societies.</a:t>
              </a:r>
            </a:p>
          </p:txBody>
        </p:sp>
      </p:grpSp>
      <p:grpSp>
        <p:nvGrpSpPr>
          <p:cNvPr id="61" name="Group 60">
            <a:extLst>
              <a:ext uri="{FF2B5EF4-FFF2-40B4-BE49-F238E27FC236}">
                <a16:creationId xmlns:a16="http://schemas.microsoft.com/office/drawing/2014/main" id="{274894B6-DA9C-EFE6-90A2-1B263643BCF3}"/>
              </a:ext>
            </a:extLst>
          </p:cNvPr>
          <p:cNvGrpSpPr/>
          <p:nvPr/>
        </p:nvGrpSpPr>
        <p:grpSpPr>
          <a:xfrm>
            <a:off x="4716000" y="3553686"/>
            <a:ext cx="4129800" cy="276999"/>
            <a:chOff x="4716000" y="3495248"/>
            <a:chExt cx="4129800" cy="276999"/>
          </a:xfrm>
        </p:grpSpPr>
        <p:grpSp>
          <p:nvGrpSpPr>
            <p:cNvPr id="62" name="Group 61">
              <a:extLst>
                <a:ext uri="{FF2B5EF4-FFF2-40B4-BE49-F238E27FC236}">
                  <a16:creationId xmlns:a16="http://schemas.microsoft.com/office/drawing/2014/main" id="{00ED3EDF-4DD2-75C5-67A9-EC3A00F5B302}"/>
                </a:ext>
              </a:extLst>
            </p:cNvPr>
            <p:cNvGrpSpPr/>
            <p:nvPr/>
          </p:nvGrpSpPr>
          <p:grpSpPr>
            <a:xfrm>
              <a:off x="4716000" y="3518399"/>
              <a:ext cx="215445" cy="215444"/>
              <a:chOff x="4013656" y="2330106"/>
              <a:chExt cx="215445" cy="215444"/>
            </a:xfrm>
          </p:grpSpPr>
          <p:sp>
            <p:nvSpPr>
              <p:cNvPr id="64" name="Teardrop 63">
                <a:extLst>
                  <a:ext uri="{FF2B5EF4-FFF2-40B4-BE49-F238E27FC236}">
                    <a16:creationId xmlns:a16="http://schemas.microsoft.com/office/drawing/2014/main" id="{2557A402-06D1-0E0B-904A-7F0CCC5B8223}"/>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65" name="TextBox 64">
                <a:extLst>
                  <a:ext uri="{FF2B5EF4-FFF2-40B4-BE49-F238E27FC236}">
                    <a16:creationId xmlns:a16="http://schemas.microsoft.com/office/drawing/2014/main" id="{EBD8072A-648E-04CC-8303-EC9DEF7E18C3}"/>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5</a:t>
                </a:r>
              </a:p>
            </p:txBody>
          </p:sp>
        </p:grpSp>
        <p:sp>
          <p:nvSpPr>
            <p:cNvPr id="63" name="TextBox 62">
              <a:extLst>
                <a:ext uri="{FF2B5EF4-FFF2-40B4-BE49-F238E27FC236}">
                  <a16:creationId xmlns:a16="http://schemas.microsoft.com/office/drawing/2014/main" id="{0591D2F8-4AA2-AB08-EBE7-EBA1576A48CA}"/>
                </a:ext>
              </a:extLst>
            </p:cNvPr>
            <p:cNvSpPr txBox="1"/>
            <p:nvPr/>
          </p:nvSpPr>
          <p:spPr>
            <a:xfrm>
              <a:off x="5112000" y="3495248"/>
              <a:ext cx="3733800" cy="276999"/>
            </a:xfrm>
            <a:prstGeom prst="rect">
              <a:avLst/>
            </a:prstGeom>
            <a:noFill/>
          </p:spPr>
          <p:txBody>
            <a:bodyPr wrap="square" lIns="0" tIns="0" rIns="0" bIns="0" rtlCol="0">
              <a:spAutoFit/>
            </a:bodyPr>
            <a:lstStyle/>
            <a:p>
              <a:r>
                <a:rPr lang="en-GB" sz="900" dirty="0">
                  <a:solidFill>
                    <a:schemeClr val="bg1"/>
                  </a:solidFill>
                  <a:effectLst/>
                </a:rPr>
                <a:t>Further integrate and harmonise resources for education and dissemination of science across ESC and its Associations, Working Groups and Councils. </a:t>
              </a:r>
            </a:p>
          </p:txBody>
        </p:sp>
      </p:grpSp>
      <p:grpSp>
        <p:nvGrpSpPr>
          <p:cNvPr id="66" name="Group 65">
            <a:extLst>
              <a:ext uri="{FF2B5EF4-FFF2-40B4-BE49-F238E27FC236}">
                <a16:creationId xmlns:a16="http://schemas.microsoft.com/office/drawing/2014/main" id="{5390C21A-D71B-BCF3-E912-9891BBC32C71}"/>
              </a:ext>
            </a:extLst>
          </p:cNvPr>
          <p:cNvGrpSpPr/>
          <p:nvPr/>
        </p:nvGrpSpPr>
        <p:grpSpPr>
          <a:xfrm>
            <a:off x="4716000" y="3944944"/>
            <a:ext cx="4129800" cy="276999"/>
            <a:chOff x="4716000" y="3815588"/>
            <a:chExt cx="4129800" cy="276999"/>
          </a:xfrm>
        </p:grpSpPr>
        <p:grpSp>
          <p:nvGrpSpPr>
            <p:cNvPr id="67" name="Group 66">
              <a:extLst>
                <a:ext uri="{FF2B5EF4-FFF2-40B4-BE49-F238E27FC236}">
                  <a16:creationId xmlns:a16="http://schemas.microsoft.com/office/drawing/2014/main" id="{ECDA6E4F-00C6-4C2D-2EF3-7C67D7087CEB}"/>
                </a:ext>
              </a:extLst>
            </p:cNvPr>
            <p:cNvGrpSpPr/>
            <p:nvPr/>
          </p:nvGrpSpPr>
          <p:grpSpPr>
            <a:xfrm>
              <a:off x="4716000" y="3849484"/>
              <a:ext cx="215445" cy="215444"/>
              <a:chOff x="4013656" y="2330106"/>
              <a:chExt cx="215445" cy="215444"/>
            </a:xfrm>
          </p:grpSpPr>
          <p:sp>
            <p:nvSpPr>
              <p:cNvPr id="69" name="Teardrop 68">
                <a:extLst>
                  <a:ext uri="{FF2B5EF4-FFF2-40B4-BE49-F238E27FC236}">
                    <a16:creationId xmlns:a16="http://schemas.microsoft.com/office/drawing/2014/main" id="{4B55F201-8377-0261-20DA-35538154169F}"/>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0" name="TextBox 69">
                <a:extLst>
                  <a:ext uri="{FF2B5EF4-FFF2-40B4-BE49-F238E27FC236}">
                    <a16:creationId xmlns:a16="http://schemas.microsoft.com/office/drawing/2014/main" id="{A9C9638C-D1B7-BFB4-CB92-2963D4426272}"/>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6</a:t>
                </a:r>
              </a:p>
            </p:txBody>
          </p:sp>
        </p:grpSp>
        <p:sp>
          <p:nvSpPr>
            <p:cNvPr id="68" name="TextBox 67">
              <a:extLst>
                <a:ext uri="{FF2B5EF4-FFF2-40B4-BE49-F238E27FC236}">
                  <a16:creationId xmlns:a16="http://schemas.microsoft.com/office/drawing/2014/main" id="{ED9100CA-2935-97C2-960B-811EF20BF9E5}"/>
                </a:ext>
              </a:extLst>
            </p:cNvPr>
            <p:cNvSpPr txBox="1"/>
            <p:nvPr/>
          </p:nvSpPr>
          <p:spPr>
            <a:xfrm>
              <a:off x="5112000" y="3815588"/>
              <a:ext cx="3733800" cy="276999"/>
            </a:xfrm>
            <a:prstGeom prst="rect">
              <a:avLst/>
            </a:prstGeom>
            <a:noFill/>
          </p:spPr>
          <p:txBody>
            <a:bodyPr wrap="square" lIns="0" tIns="0" rIns="0" bIns="0" rtlCol="0">
              <a:spAutoFit/>
            </a:bodyPr>
            <a:lstStyle/>
            <a:p>
              <a:r>
                <a:rPr lang="en-GB" sz="900" dirty="0">
                  <a:solidFill>
                    <a:schemeClr val="bg1"/>
                  </a:solidFill>
                  <a:effectLst/>
                </a:rPr>
                <a:t>Encourage the development and use of tools for effective knowledge-delivery to patient and public stakeholders. </a:t>
              </a:r>
            </a:p>
          </p:txBody>
        </p:sp>
      </p:grpSp>
      <p:grpSp>
        <p:nvGrpSpPr>
          <p:cNvPr id="71" name="Group 70">
            <a:extLst>
              <a:ext uri="{FF2B5EF4-FFF2-40B4-BE49-F238E27FC236}">
                <a16:creationId xmlns:a16="http://schemas.microsoft.com/office/drawing/2014/main" id="{8FB3635F-CB22-36E8-841A-1AC30A3EC690}"/>
              </a:ext>
            </a:extLst>
          </p:cNvPr>
          <p:cNvGrpSpPr/>
          <p:nvPr/>
        </p:nvGrpSpPr>
        <p:grpSpPr>
          <a:xfrm>
            <a:off x="4716000" y="4320137"/>
            <a:ext cx="4129800" cy="215444"/>
            <a:chOff x="4716000" y="4169400"/>
            <a:chExt cx="4129800" cy="215444"/>
          </a:xfrm>
        </p:grpSpPr>
        <p:grpSp>
          <p:nvGrpSpPr>
            <p:cNvPr id="72" name="Group 71">
              <a:extLst>
                <a:ext uri="{FF2B5EF4-FFF2-40B4-BE49-F238E27FC236}">
                  <a16:creationId xmlns:a16="http://schemas.microsoft.com/office/drawing/2014/main" id="{1289E229-7D80-D021-C260-50D27508C075}"/>
                </a:ext>
              </a:extLst>
            </p:cNvPr>
            <p:cNvGrpSpPr/>
            <p:nvPr/>
          </p:nvGrpSpPr>
          <p:grpSpPr>
            <a:xfrm>
              <a:off x="4716000" y="4169400"/>
              <a:ext cx="215445" cy="215444"/>
              <a:chOff x="4013656" y="2330106"/>
              <a:chExt cx="215445" cy="215444"/>
            </a:xfrm>
          </p:grpSpPr>
          <p:sp>
            <p:nvSpPr>
              <p:cNvPr id="74" name="Teardrop 73">
                <a:extLst>
                  <a:ext uri="{FF2B5EF4-FFF2-40B4-BE49-F238E27FC236}">
                    <a16:creationId xmlns:a16="http://schemas.microsoft.com/office/drawing/2014/main" id="{A501A7C4-D1A3-AE2A-2C7D-2A7FF9708AA4}"/>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75" name="TextBox 74">
                <a:extLst>
                  <a:ext uri="{FF2B5EF4-FFF2-40B4-BE49-F238E27FC236}">
                    <a16:creationId xmlns:a16="http://schemas.microsoft.com/office/drawing/2014/main" id="{B429E112-6255-2FA9-903F-CD5A23B09FE2}"/>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7</a:t>
                </a:r>
              </a:p>
            </p:txBody>
          </p:sp>
        </p:grpSp>
        <p:sp>
          <p:nvSpPr>
            <p:cNvPr id="73" name="TextBox 72">
              <a:extLst>
                <a:ext uri="{FF2B5EF4-FFF2-40B4-BE49-F238E27FC236}">
                  <a16:creationId xmlns:a16="http://schemas.microsoft.com/office/drawing/2014/main" id="{1069D262-5A8D-013F-1083-80BF3238B89D}"/>
                </a:ext>
              </a:extLst>
            </p:cNvPr>
            <p:cNvSpPr txBox="1"/>
            <p:nvPr/>
          </p:nvSpPr>
          <p:spPr>
            <a:xfrm>
              <a:off x="5112000" y="4200177"/>
              <a:ext cx="3733800" cy="138499"/>
            </a:xfrm>
            <a:prstGeom prst="rect">
              <a:avLst/>
            </a:prstGeom>
            <a:noFill/>
          </p:spPr>
          <p:txBody>
            <a:bodyPr wrap="square" lIns="0" tIns="0" rIns="0" bIns="0" rtlCol="0">
              <a:spAutoFit/>
            </a:bodyPr>
            <a:lstStyle/>
            <a:p>
              <a:r>
                <a:rPr lang="en-GB" sz="900" dirty="0">
                  <a:solidFill>
                    <a:schemeClr val="bg1"/>
                  </a:solidFill>
                  <a:effectLst/>
                </a:rPr>
                <a:t>Certify individuals and accredit centres across Europe.</a:t>
              </a:r>
            </a:p>
          </p:txBody>
        </p:sp>
      </p:grpSp>
      <p:grpSp>
        <p:nvGrpSpPr>
          <p:cNvPr id="76" name="Group 75">
            <a:extLst>
              <a:ext uri="{FF2B5EF4-FFF2-40B4-BE49-F238E27FC236}">
                <a16:creationId xmlns:a16="http://schemas.microsoft.com/office/drawing/2014/main" id="{241B7A31-D73D-565C-9C80-5C72E7AE3F32}"/>
              </a:ext>
            </a:extLst>
          </p:cNvPr>
          <p:cNvGrpSpPr/>
          <p:nvPr/>
        </p:nvGrpSpPr>
        <p:grpSpPr>
          <a:xfrm>
            <a:off x="4716000" y="4613888"/>
            <a:ext cx="4129800" cy="215444"/>
            <a:chOff x="4716000" y="4530291"/>
            <a:chExt cx="4129800" cy="215444"/>
          </a:xfrm>
        </p:grpSpPr>
        <p:grpSp>
          <p:nvGrpSpPr>
            <p:cNvPr id="77" name="Group 76">
              <a:extLst>
                <a:ext uri="{FF2B5EF4-FFF2-40B4-BE49-F238E27FC236}">
                  <a16:creationId xmlns:a16="http://schemas.microsoft.com/office/drawing/2014/main" id="{215C6045-8A47-FA1D-8D53-5D2D58E7B2D6}"/>
                </a:ext>
              </a:extLst>
            </p:cNvPr>
            <p:cNvGrpSpPr/>
            <p:nvPr/>
          </p:nvGrpSpPr>
          <p:grpSpPr>
            <a:xfrm>
              <a:off x="4716000" y="4530291"/>
              <a:ext cx="215445" cy="215444"/>
              <a:chOff x="4013656" y="2330106"/>
              <a:chExt cx="215445" cy="215444"/>
            </a:xfrm>
          </p:grpSpPr>
          <p:sp>
            <p:nvSpPr>
              <p:cNvPr id="79" name="Teardrop 78">
                <a:extLst>
                  <a:ext uri="{FF2B5EF4-FFF2-40B4-BE49-F238E27FC236}">
                    <a16:creationId xmlns:a16="http://schemas.microsoft.com/office/drawing/2014/main" id="{7876EC5D-1316-A38B-7AB8-01B84D4ADB3C}"/>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80" name="TextBox 79">
                <a:extLst>
                  <a:ext uri="{FF2B5EF4-FFF2-40B4-BE49-F238E27FC236}">
                    <a16:creationId xmlns:a16="http://schemas.microsoft.com/office/drawing/2014/main" id="{2B5C3AAA-A6AD-07D8-61C1-C51B80E35F2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23629E"/>
                    </a:solidFill>
                    <a:effectLst/>
                  </a:rPr>
                  <a:t>8</a:t>
                </a:r>
              </a:p>
            </p:txBody>
          </p:sp>
        </p:grpSp>
        <p:sp>
          <p:nvSpPr>
            <p:cNvPr id="78" name="TextBox 77">
              <a:extLst>
                <a:ext uri="{FF2B5EF4-FFF2-40B4-BE49-F238E27FC236}">
                  <a16:creationId xmlns:a16="http://schemas.microsoft.com/office/drawing/2014/main" id="{02DA967C-E90E-CBED-35E7-3899DC593F1F}"/>
                </a:ext>
              </a:extLst>
            </p:cNvPr>
            <p:cNvSpPr txBox="1"/>
            <p:nvPr/>
          </p:nvSpPr>
          <p:spPr>
            <a:xfrm>
              <a:off x="5112000" y="4535761"/>
              <a:ext cx="3733800" cy="138499"/>
            </a:xfrm>
            <a:prstGeom prst="rect">
              <a:avLst/>
            </a:prstGeom>
            <a:noFill/>
          </p:spPr>
          <p:txBody>
            <a:bodyPr wrap="square" lIns="0" tIns="0" rIns="0" bIns="0" rtlCol="0">
              <a:spAutoFit/>
            </a:bodyPr>
            <a:lstStyle/>
            <a:p>
              <a:r>
                <a:rPr lang="en-GB" sz="900" dirty="0">
                  <a:solidFill>
                    <a:schemeClr val="bg1"/>
                  </a:solidFill>
                  <a:effectLst/>
                </a:rPr>
                <a:t>Equip policy makers with the evidence-based solutions to global problems. </a:t>
              </a:r>
            </a:p>
          </p:txBody>
        </p:sp>
      </p:grpSp>
      <p:sp>
        <p:nvSpPr>
          <p:cNvPr id="10" name="TextBox 9">
            <a:extLst>
              <a:ext uri="{FF2B5EF4-FFF2-40B4-BE49-F238E27FC236}">
                <a16:creationId xmlns:a16="http://schemas.microsoft.com/office/drawing/2014/main" id="{3D53422F-E190-1C87-77F2-7E20B3DA9E61}"/>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386685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1E5758E6-AE68-1F3B-7CE1-F09CB8B504B7}"/>
              </a:ext>
            </a:extLst>
          </p:cNvPr>
          <p:cNvGrpSpPr/>
          <p:nvPr/>
        </p:nvGrpSpPr>
        <p:grpSpPr>
          <a:xfrm>
            <a:off x="0" y="1123200"/>
            <a:ext cx="4321036" cy="4020300"/>
            <a:chOff x="0" y="1123200"/>
            <a:chExt cx="4321036" cy="4020300"/>
          </a:xfrm>
        </p:grpSpPr>
        <p:sp>
          <p:nvSpPr>
            <p:cNvPr id="2" name="Round Single Corner of Rectangle 1">
              <a:extLst>
                <a:ext uri="{FF2B5EF4-FFF2-40B4-BE49-F238E27FC236}">
                  <a16:creationId xmlns:a16="http://schemas.microsoft.com/office/drawing/2014/main" id="{F41DA581-6853-A86F-8F85-919D97211025}"/>
                </a:ext>
              </a:extLst>
            </p:cNvPr>
            <p:cNvSpPr/>
            <p:nvPr/>
          </p:nvSpPr>
          <p:spPr>
            <a:xfrm>
              <a:off x="0" y="1123200"/>
              <a:ext cx="4321036" cy="4020300"/>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5" name="Oval 34">
              <a:extLst>
                <a:ext uri="{FF2B5EF4-FFF2-40B4-BE49-F238E27FC236}">
                  <a16:creationId xmlns:a16="http://schemas.microsoft.com/office/drawing/2014/main" id="{CDFC6D25-FECA-AEED-A530-D5908265025A}"/>
                </a:ext>
              </a:extLst>
            </p:cNvPr>
            <p:cNvSpPr>
              <a:spLocks noChangeAspect="1"/>
            </p:cNvSpPr>
            <p:nvPr/>
          </p:nvSpPr>
          <p:spPr>
            <a:xfrm>
              <a:off x="1347307" y="1224000"/>
              <a:ext cx="1729138" cy="1728000"/>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7" name="Round Single Corner of Rectangle 6">
            <a:extLst>
              <a:ext uri="{FF2B5EF4-FFF2-40B4-BE49-F238E27FC236}">
                <a16:creationId xmlns:a16="http://schemas.microsoft.com/office/drawing/2014/main" id="{61949EAE-D511-D414-BBA4-17F6F61F93B7}"/>
              </a:ext>
            </a:extLst>
          </p:cNvPr>
          <p:cNvSpPr/>
          <p:nvPr/>
        </p:nvSpPr>
        <p:spPr>
          <a:xfrm flipH="1">
            <a:off x="4453800" y="1123200"/>
            <a:ext cx="4695102" cy="4020300"/>
          </a:xfrm>
          <a:prstGeom prst="round1Rect">
            <a:avLst>
              <a:gd name="adj" fmla="val 31292"/>
            </a:avLst>
          </a:prstGeom>
          <a:solidFill>
            <a:srgbClr val="F07918"/>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5" name="Text Placeholder 1">
            <a:extLst>
              <a:ext uri="{FF2B5EF4-FFF2-40B4-BE49-F238E27FC236}">
                <a16:creationId xmlns:a16="http://schemas.microsoft.com/office/drawing/2014/main" id="{32634ADD-A9CC-BB43-06C7-377956FB5909}"/>
              </a:ext>
            </a:extLst>
          </p:cNvPr>
          <p:cNvSpPr>
            <a:spLocks noGrp="1"/>
          </p:cNvSpPr>
          <p:nvPr>
            <p:ph type="body" sz="quarter" idx="10"/>
          </p:nvPr>
        </p:nvSpPr>
        <p:spPr/>
        <p:txBody>
          <a:bodyPr/>
          <a:lstStyle/>
          <a:p>
            <a:pPr>
              <a:lnSpc>
                <a:spcPts val="1700"/>
              </a:lnSpc>
            </a:pPr>
            <a:r>
              <a:rPr lang="en-GB" sz="2000" dirty="0">
                <a:solidFill>
                  <a:srgbClr val="F07918"/>
                </a:solidFill>
                <a:effectLst/>
                <a:cs typeface="Calibri Light" panose="020F0302020204030204" pitchFamily="34" charset="0"/>
              </a:rPr>
              <a:t>A Membership Experience Rich in Rewards and Benefits</a:t>
            </a:r>
          </a:p>
          <a:p>
            <a:pPr>
              <a:lnSpc>
                <a:spcPts val="1700"/>
              </a:lnSpc>
            </a:pPr>
            <a:r>
              <a:rPr lang="en-GB" sz="1400" dirty="0">
                <a:solidFill>
                  <a:srgbClr val="AA0000"/>
                </a:solidFill>
                <a:effectLst/>
                <a:latin typeface="Calibri Light" panose="020F0302020204030204" pitchFamily="34" charset="0"/>
                <a:cs typeface="Calibri Light" panose="020F0302020204030204" pitchFamily="34" charset="0"/>
              </a:rPr>
              <a:t>Continue to build a strong community with valued year-round membership benefits for cardiovascular healthcare professionals in ESC National Cardiac Societies and across the world</a:t>
            </a:r>
          </a:p>
        </p:txBody>
      </p:sp>
      <p:grpSp>
        <p:nvGrpSpPr>
          <p:cNvPr id="58" name="Group 57">
            <a:extLst>
              <a:ext uri="{FF2B5EF4-FFF2-40B4-BE49-F238E27FC236}">
                <a16:creationId xmlns:a16="http://schemas.microsoft.com/office/drawing/2014/main" id="{5CAB181F-0B2F-5E8D-B4E9-EC50A776BEEB}"/>
              </a:ext>
            </a:extLst>
          </p:cNvPr>
          <p:cNvGrpSpPr/>
          <p:nvPr/>
        </p:nvGrpSpPr>
        <p:grpSpPr>
          <a:xfrm>
            <a:off x="4716000" y="2069785"/>
            <a:ext cx="4129800" cy="215444"/>
            <a:chOff x="4716000" y="2069785"/>
            <a:chExt cx="4129800" cy="215444"/>
          </a:xfrm>
        </p:grpSpPr>
        <p:sp>
          <p:nvSpPr>
            <p:cNvPr id="15" name="TextBox 14">
              <a:extLst>
                <a:ext uri="{FF2B5EF4-FFF2-40B4-BE49-F238E27FC236}">
                  <a16:creationId xmlns:a16="http://schemas.microsoft.com/office/drawing/2014/main" id="{9AD85401-DB6F-2D65-8A5F-D77EB7D2F04F}"/>
                </a:ext>
              </a:extLst>
            </p:cNvPr>
            <p:cNvSpPr txBox="1"/>
            <p:nvPr/>
          </p:nvSpPr>
          <p:spPr>
            <a:xfrm>
              <a:off x="5112000" y="2090455"/>
              <a:ext cx="3733800" cy="128240"/>
            </a:xfrm>
            <a:prstGeom prst="rect">
              <a:avLst/>
            </a:prstGeom>
            <a:noFill/>
          </p:spPr>
          <p:txBody>
            <a:bodyPr wrap="square" lIns="0" tIns="0" rIns="0" bIns="0" rtlCol="0">
              <a:spAutoFit/>
            </a:bodyPr>
            <a:lstStyle/>
            <a:p>
              <a:pPr>
                <a:lnSpc>
                  <a:spcPts val="1020"/>
                </a:lnSpc>
              </a:pPr>
              <a:r>
                <a:rPr lang="en-GB" sz="900" dirty="0">
                  <a:solidFill>
                    <a:schemeClr val="bg1"/>
                  </a:solidFill>
                  <a:effectLst/>
                </a:rPr>
                <a:t>Emphasise year-round value of membership. </a:t>
              </a:r>
            </a:p>
          </p:txBody>
        </p:sp>
        <p:grpSp>
          <p:nvGrpSpPr>
            <p:cNvPr id="17" name="Group 16">
              <a:extLst>
                <a:ext uri="{FF2B5EF4-FFF2-40B4-BE49-F238E27FC236}">
                  <a16:creationId xmlns:a16="http://schemas.microsoft.com/office/drawing/2014/main" id="{7178232A-AE9B-EF86-933C-BEF7ECAA4C5D}"/>
                </a:ext>
              </a:extLst>
            </p:cNvPr>
            <p:cNvGrpSpPr/>
            <p:nvPr/>
          </p:nvGrpSpPr>
          <p:grpSpPr>
            <a:xfrm>
              <a:off x="4716000" y="2069785"/>
              <a:ext cx="215445" cy="215444"/>
              <a:chOff x="4013656" y="2330106"/>
              <a:chExt cx="215445" cy="215444"/>
            </a:xfrm>
          </p:grpSpPr>
          <p:sp>
            <p:nvSpPr>
              <p:cNvPr id="18" name="Teardrop 17">
                <a:extLst>
                  <a:ext uri="{FF2B5EF4-FFF2-40B4-BE49-F238E27FC236}">
                    <a16:creationId xmlns:a16="http://schemas.microsoft.com/office/drawing/2014/main" id="{A28E1487-EEE8-7214-B388-46584AF700CB}"/>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9" name="TextBox 18">
                <a:extLst>
                  <a:ext uri="{FF2B5EF4-FFF2-40B4-BE49-F238E27FC236}">
                    <a16:creationId xmlns:a16="http://schemas.microsoft.com/office/drawing/2014/main" id="{FDD4DD24-5BE6-702D-D8F1-FDD21AA91002}"/>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1</a:t>
                </a:r>
              </a:p>
            </p:txBody>
          </p:sp>
        </p:grpSp>
      </p:grpSp>
      <p:pic>
        <p:nvPicPr>
          <p:cNvPr id="34" name="Picture 33">
            <a:extLst>
              <a:ext uri="{FF2B5EF4-FFF2-40B4-BE49-F238E27FC236}">
                <a16:creationId xmlns:a16="http://schemas.microsoft.com/office/drawing/2014/main" id="{E5ABCC42-47DF-80D9-090C-9490858DA4B3}"/>
              </a:ext>
            </a:extLst>
          </p:cNvPr>
          <p:cNvPicPr>
            <a:picLocks noChangeAspect="1"/>
          </p:cNvPicPr>
          <p:nvPr/>
        </p:nvPicPr>
        <p:blipFill>
          <a:blip r:embed="rId4"/>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grpSp>
        <p:nvGrpSpPr>
          <p:cNvPr id="50" name="Group 49">
            <a:extLst>
              <a:ext uri="{FF2B5EF4-FFF2-40B4-BE49-F238E27FC236}">
                <a16:creationId xmlns:a16="http://schemas.microsoft.com/office/drawing/2014/main" id="{5080769A-D5E8-774A-A0C1-C54119F50902}"/>
              </a:ext>
            </a:extLst>
          </p:cNvPr>
          <p:cNvGrpSpPr/>
          <p:nvPr/>
        </p:nvGrpSpPr>
        <p:grpSpPr>
          <a:xfrm>
            <a:off x="4495800" y="1263761"/>
            <a:ext cx="4648200" cy="658752"/>
            <a:chOff x="4495800" y="1263761"/>
            <a:chExt cx="4648200" cy="658752"/>
          </a:xfrm>
        </p:grpSpPr>
        <p:pic>
          <p:nvPicPr>
            <p:cNvPr id="8" name="Graphic 7" descr="Bullseye with solid fill">
              <a:extLst>
                <a:ext uri="{FF2B5EF4-FFF2-40B4-BE49-F238E27FC236}">
                  <a16:creationId xmlns:a16="http://schemas.microsoft.com/office/drawing/2014/main" id="{A7FB6D82-E241-5BF9-9C1A-ACD3084C184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851" y="1263761"/>
              <a:ext cx="381000" cy="381000"/>
            </a:xfrm>
            <a:prstGeom prst="rect">
              <a:avLst/>
            </a:prstGeom>
          </p:spPr>
        </p:pic>
        <p:sp>
          <p:nvSpPr>
            <p:cNvPr id="10" name="TextBox 9">
              <a:extLst>
                <a:ext uri="{FF2B5EF4-FFF2-40B4-BE49-F238E27FC236}">
                  <a16:creationId xmlns:a16="http://schemas.microsoft.com/office/drawing/2014/main" id="{D7050530-5FF1-B418-A81E-60D5CF6D0CDF}"/>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grpSp>
        <p:nvGrpSpPr>
          <p:cNvPr id="49" name="Group 48">
            <a:extLst>
              <a:ext uri="{FF2B5EF4-FFF2-40B4-BE49-F238E27FC236}">
                <a16:creationId xmlns:a16="http://schemas.microsoft.com/office/drawing/2014/main" id="{8E2699F6-324C-A4E7-C379-0A3EEEBCAA2D}"/>
              </a:ext>
            </a:extLst>
          </p:cNvPr>
          <p:cNvGrpSpPr/>
          <p:nvPr/>
        </p:nvGrpSpPr>
        <p:grpSpPr>
          <a:xfrm>
            <a:off x="255148" y="3062258"/>
            <a:ext cx="3787636" cy="2083589"/>
            <a:chOff x="255148" y="3062258"/>
            <a:chExt cx="3787636" cy="2083589"/>
          </a:xfrm>
        </p:grpSpPr>
        <p:sp>
          <p:nvSpPr>
            <p:cNvPr id="32" name="TextBox 31">
              <a:extLst>
                <a:ext uri="{FF2B5EF4-FFF2-40B4-BE49-F238E27FC236}">
                  <a16:creationId xmlns:a16="http://schemas.microsoft.com/office/drawing/2014/main" id="{E7F8BFA0-2D5C-E32B-24E4-BFAAF975CB0D}"/>
                </a:ext>
              </a:extLst>
            </p:cNvPr>
            <p:cNvSpPr txBox="1"/>
            <p:nvPr/>
          </p:nvSpPr>
          <p:spPr>
            <a:xfrm>
              <a:off x="533400" y="3062258"/>
              <a:ext cx="3509384" cy="1686424"/>
            </a:xfrm>
            <a:prstGeom prst="rect">
              <a:avLst/>
            </a:prstGeom>
            <a:noFill/>
          </p:spPr>
          <p:txBody>
            <a:bodyPr wrap="square" lIns="0" tIns="0" rIns="0" bIns="0" rtlCol="0">
              <a:spAutoFit/>
            </a:bodyPr>
            <a:lstStyle/>
            <a:p>
              <a:pPr algn="just">
                <a:lnSpc>
                  <a:spcPts val="1160"/>
                </a:lnSpc>
              </a:pPr>
              <a:r>
                <a:rPr lang="en-US" sz="950" u="none" strike="noStrike" spc="-10" dirty="0">
                  <a:solidFill>
                    <a:schemeClr val="tx1">
                      <a:lumMod val="75000"/>
                      <a:lumOff val="25000"/>
                    </a:schemeClr>
                  </a:solidFill>
                  <a:latin typeface="Calibri Light" panose="020F0302020204030204" pitchFamily="34" charset="0"/>
                  <a:cs typeface="Calibri Light" panose="020F0302020204030204" pitchFamily="34" charset="0"/>
                </a:rPr>
                <a:t>The strength and reach of the European Society of Cardiology, along with its Associations, Councils and Working Groups, depend on the size and diversity of its membership base. ESC Membership, both through National Cardiac Societies and on an individual level, as well as membership in Associations, Councils and Working Groups must be perceived as thoroughly rewarding and attached to appealing, year-round benefits on a professional and personal level. Along with a strong and credible brand, augmented ESC Membership benefits will help to gain and retain members from the global cardiovascular community, which includes everyone working in cardiovascular science, providing care for patients with cardiovascular disease, or serving at-risk populations. </a:t>
              </a:r>
              <a:endParaRPr lang="en-US" sz="950" spc="-10" dirty="0">
                <a:solidFill>
                  <a:schemeClr val="tx1">
                    <a:lumMod val="75000"/>
                    <a:lumOff val="25000"/>
                  </a:schemeClr>
                </a:solidFill>
                <a:latin typeface="Calibri Light" panose="020F0302020204030204" pitchFamily="34" charset="0"/>
                <a:cs typeface="Calibri Light" panose="020F0302020204030204" pitchFamily="34" charset="0"/>
              </a:endParaRPr>
            </a:p>
          </p:txBody>
        </p:sp>
        <p:grpSp>
          <p:nvGrpSpPr>
            <p:cNvPr id="12" name="Group 11">
              <a:extLst>
                <a:ext uri="{FF2B5EF4-FFF2-40B4-BE49-F238E27FC236}">
                  <a16:creationId xmlns:a16="http://schemas.microsoft.com/office/drawing/2014/main" id="{6BA6AA89-4400-4E4A-689D-0FDF20377B9F}"/>
                </a:ext>
              </a:extLst>
            </p:cNvPr>
            <p:cNvGrpSpPr/>
            <p:nvPr/>
          </p:nvGrpSpPr>
          <p:grpSpPr>
            <a:xfrm>
              <a:off x="255148" y="3106875"/>
              <a:ext cx="72000" cy="2038972"/>
              <a:chOff x="324647" y="3140377"/>
              <a:chExt cx="72000" cy="2038972"/>
            </a:xfrm>
          </p:grpSpPr>
          <p:cxnSp>
            <p:nvCxnSpPr>
              <p:cNvPr id="14" name="Connecteur droit 8">
                <a:extLst>
                  <a:ext uri="{FF2B5EF4-FFF2-40B4-BE49-F238E27FC236}">
                    <a16:creationId xmlns:a16="http://schemas.microsoft.com/office/drawing/2014/main" id="{4D28EFF5-A4A5-00DC-F9C1-98456B76183F}"/>
                  </a:ext>
                </a:extLst>
              </p:cNvPr>
              <p:cNvCxnSpPr>
                <a:cxnSpLocks/>
              </p:cNvCxnSpPr>
              <p:nvPr/>
            </p:nvCxnSpPr>
            <p:spPr>
              <a:xfrm flipV="1">
                <a:off x="360647" y="3181349"/>
                <a:ext cx="0" cy="1998000"/>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CD20B944-6449-EE06-5FE2-C6B55A8CFEA2}"/>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59" name="Group 58">
            <a:extLst>
              <a:ext uri="{FF2B5EF4-FFF2-40B4-BE49-F238E27FC236}">
                <a16:creationId xmlns:a16="http://schemas.microsoft.com/office/drawing/2014/main" id="{13AEBB1A-34FF-20BF-DE6D-767372B94F37}"/>
              </a:ext>
            </a:extLst>
          </p:cNvPr>
          <p:cNvGrpSpPr/>
          <p:nvPr/>
        </p:nvGrpSpPr>
        <p:grpSpPr>
          <a:xfrm>
            <a:off x="4716000" y="2387320"/>
            <a:ext cx="4129800" cy="256480"/>
            <a:chOff x="4716000" y="2387320"/>
            <a:chExt cx="4129800" cy="256480"/>
          </a:xfrm>
        </p:grpSpPr>
        <p:grpSp>
          <p:nvGrpSpPr>
            <p:cNvPr id="20" name="Group 19">
              <a:extLst>
                <a:ext uri="{FF2B5EF4-FFF2-40B4-BE49-F238E27FC236}">
                  <a16:creationId xmlns:a16="http://schemas.microsoft.com/office/drawing/2014/main" id="{955205AE-0B7D-D465-4D62-142EA9110DD6}"/>
                </a:ext>
              </a:extLst>
            </p:cNvPr>
            <p:cNvGrpSpPr/>
            <p:nvPr/>
          </p:nvGrpSpPr>
          <p:grpSpPr>
            <a:xfrm>
              <a:off x="4716000" y="2389701"/>
              <a:ext cx="215445" cy="215444"/>
              <a:chOff x="4013656" y="2330106"/>
              <a:chExt cx="215445" cy="215444"/>
            </a:xfrm>
          </p:grpSpPr>
          <p:sp>
            <p:nvSpPr>
              <p:cNvPr id="21" name="Teardrop 20">
                <a:extLst>
                  <a:ext uri="{FF2B5EF4-FFF2-40B4-BE49-F238E27FC236}">
                    <a16:creationId xmlns:a16="http://schemas.microsoft.com/office/drawing/2014/main" id="{13336095-FB1B-97B8-514B-7611FEA3E3B7}"/>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2" name="TextBox 21">
                <a:extLst>
                  <a:ext uri="{FF2B5EF4-FFF2-40B4-BE49-F238E27FC236}">
                    <a16:creationId xmlns:a16="http://schemas.microsoft.com/office/drawing/2014/main" id="{B6FC4DE7-40AA-29FE-0E3D-26900482899D}"/>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2</a:t>
                </a:r>
              </a:p>
            </p:txBody>
          </p:sp>
        </p:grpSp>
        <p:sp>
          <p:nvSpPr>
            <p:cNvPr id="51" name="TextBox 50">
              <a:extLst>
                <a:ext uri="{FF2B5EF4-FFF2-40B4-BE49-F238E27FC236}">
                  <a16:creationId xmlns:a16="http://schemas.microsoft.com/office/drawing/2014/main" id="{AC6AAA81-3B38-04EF-C5B4-2548BCD75DDD}"/>
                </a:ext>
              </a:extLst>
            </p:cNvPr>
            <p:cNvSpPr txBox="1"/>
            <p:nvPr/>
          </p:nvSpPr>
          <p:spPr>
            <a:xfrm>
              <a:off x="5112000" y="2387320"/>
              <a:ext cx="3733800" cy="256480"/>
            </a:xfrm>
            <a:prstGeom prst="rect">
              <a:avLst/>
            </a:prstGeom>
            <a:noFill/>
          </p:spPr>
          <p:txBody>
            <a:bodyPr wrap="square" lIns="0" tIns="0" rIns="0" bIns="0" rtlCol="0">
              <a:spAutoFit/>
            </a:bodyPr>
            <a:lstStyle/>
            <a:p>
              <a:pPr>
                <a:lnSpc>
                  <a:spcPts val="1020"/>
                </a:lnSpc>
              </a:pPr>
              <a:r>
                <a:rPr lang="en-GB" sz="900" dirty="0">
                  <a:solidFill>
                    <a:schemeClr val="bg1"/>
                  </a:solidFill>
                  <a:effectLst/>
                </a:rPr>
                <a:t>Engage young professionals as leaders in the design of the membership offer and create specific initiatives for this audience.</a:t>
              </a:r>
            </a:p>
          </p:txBody>
        </p:sp>
      </p:grpSp>
      <p:grpSp>
        <p:nvGrpSpPr>
          <p:cNvPr id="60" name="Group 59">
            <a:extLst>
              <a:ext uri="{FF2B5EF4-FFF2-40B4-BE49-F238E27FC236}">
                <a16:creationId xmlns:a16="http://schemas.microsoft.com/office/drawing/2014/main" id="{21826591-7AC0-DDAB-E6CB-1D1180AFC28F}"/>
              </a:ext>
            </a:extLst>
          </p:cNvPr>
          <p:cNvGrpSpPr/>
          <p:nvPr/>
        </p:nvGrpSpPr>
        <p:grpSpPr>
          <a:xfrm>
            <a:off x="4716000" y="2745971"/>
            <a:ext cx="4129800" cy="384721"/>
            <a:chOff x="4716000" y="2745971"/>
            <a:chExt cx="4129800" cy="384721"/>
          </a:xfrm>
        </p:grpSpPr>
        <p:grpSp>
          <p:nvGrpSpPr>
            <p:cNvPr id="23" name="Group 22">
              <a:extLst>
                <a:ext uri="{FF2B5EF4-FFF2-40B4-BE49-F238E27FC236}">
                  <a16:creationId xmlns:a16="http://schemas.microsoft.com/office/drawing/2014/main" id="{562A7452-822B-B045-6904-0D1A150733BD}"/>
                </a:ext>
              </a:extLst>
            </p:cNvPr>
            <p:cNvGrpSpPr/>
            <p:nvPr/>
          </p:nvGrpSpPr>
          <p:grpSpPr>
            <a:xfrm>
              <a:off x="4716000" y="2765103"/>
              <a:ext cx="215445" cy="215444"/>
              <a:chOff x="4013656" y="2330106"/>
              <a:chExt cx="215445" cy="215444"/>
            </a:xfrm>
          </p:grpSpPr>
          <p:sp>
            <p:nvSpPr>
              <p:cNvPr id="24" name="Teardrop 23">
                <a:extLst>
                  <a:ext uri="{FF2B5EF4-FFF2-40B4-BE49-F238E27FC236}">
                    <a16:creationId xmlns:a16="http://schemas.microsoft.com/office/drawing/2014/main" id="{92E7B890-8488-9347-430C-47CD8A2913FD}"/>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5" name="TextBox 24">
                <a:extLst>
                  <a:ext uri="{FF2B5EF4-FFF2-40B4-BE49-F238E27FC236}">
                    <a16:creationId xmlns:a16="http://schemas.microsoft.com/office/drawing/2014/main" id="{75C6090A-C794-F262-2AA4-B0C0865D43EA}"/>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3</a:t>
                </a:r>
              </a:p>
            </p:txBody>
          </p:sp>
        </p:grpSp>
        <p:sp>
          <p:nvSpPr>
            <p:cNvPr id="52" name="TextBox 51">
              <a:extLst>
                <a:ext uri="{FF2B5EF4-FFF2-40B4-BE49-F238E27FC236}">
                  <a16:creationId xmlns:a16="http://schemas.microsoft.com/office/drawing/2014/main" id="{9D880281-C2ED-F871-9794-DCFBFE9FD9D2}"/>
                </a:ext>
              </a:extLst>
            </p:cNvPr>
            <p:cNvSpPr txBox="1"/>
            <p:nvPr/>
          </p:nvSpPr>
          <p:spPr>
            <a:xfrm>
              <a:off x="5112000" y="2745971"/>
              <a:ext cx="3733800" cy="384721"/>
            </a:xfrm>
            <a:prstGeom prst="rect">
              <a:avLst/>
            </a:prstGeom>
            <a:noFill/>
          </p:spPr>
          <p:txBody>
            <a:bodyPr wrap="square" lIns="0" tIns="0" rIns="0" bIns="0" rtlCol="0">
              <a:spAutoFit/>
            </a:bodyPr>
            <a:lstStyle/>
            <a:p>
              <a:pPr>
                <a:lnSpc>
                  <a:spcPts val="1020"/>
                </a:lnSpc>
              </a:pPr>
              <a:r>
                <a:rPr lang="en-GB" sz="900" dirty="0">
                  <a:solidFill>
                    <a:schemeClr val="bg1"/>
                  </a:solidFill>
                  <a:effectLst/>
                </a:rPr>
                <a:t>Expand membership to allied professionals and other healthcare professionals working in cardiovascular medicine and science with cardiovascular disease patients and populations at risk. </a:t>
              </a:r>
            </a:p>
          </p:txBody>
        </p:sp>
      </p:grpSp>
      <p:grpSp>
        <p:nvGrpSpPr>
          <p:cNvPr id="61" name="Group 60">
            <a:extLst>
              <a:ext uri="{FF2B5EF4-FFF2-40B4-BE49-F238E27FC236}">
                <a16:creationId xmlns:a16="http://schemas.microsoft.com/office/drawing/2014/main" id="{1D87A816-5D66-56CE-924E-C35CEF7CBF18}"/>
              </a:ext>
            </a:extLst>
          </p:cNvPr>
          <p:cNvGrpSpPr/>
          <p:nvPr/>
        </p:nvGrpSpPr>
        <p:grpSpPr>
          <a:xfrm>
            <a:off x="4716000" y="3229260"/>
            <a:ext cx="4129800" cy="215444"/>
            <a:chOff x="4716000" y="3229260"/>
            <a:chExt cx="4129800" cy="215444"/>
          </a:xfrm>
        </p:grpSpPr>
        <p:grpSp>
          <p:nvGrpSpPr>
            <p:cNvPr id="26" name="Group 25">
              <a:extLst>
                <a:ext uri="{FF2B5EF4-FFF2-40B4-BE49-F238E27FC236}">
                  <a16:creationId xmlns:a16="http://schemas.microsoft.com/office/drawing/2014/main" id="{EC8E0761-3C24-98E2-4E04-643F5B663D9F}"/>
                </a:ext>
              </a:extLst>
            </p:cNvPr>
            <p:cNvGrpSpPr/>
            <p:nvPr/>
          </p:nvGrpSpPr>
          <p:grpSpPr>
            <a:xfrm>
              <a:off x="4716000" y="3229260"/>
              <a:ext cx="215445" cy="215444"/>
              <a:chOff x="4013656" y="2330106"/>
              <a:chExt cx="215445" cy="215444"/>
            </a:xfrm>
          </p:grpSpPr>
          <p:sp>
            <p:nvSpPr>
              <p:cNvPr id="27" name="Teardrop 26">
                <a:extLst>
                  <a:ext uri="{FF2B5EF4-FFF2-40B4-BE49-F238E27FC236}">
                    <a16:creationId xmlns:a16="http://schemas.microsoft.com/office/drawing/2014/main" id="{71AEC97F-CECB-3CC0-977F-B714272AE48E}"/>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dirty="0"/>
              </a:p>
            </p:txBody>
          </p:sp>
          <p:sp>
            <p:nvSpPr>
              <p:cNvPr id="28" name="TextBox 27">
                <a:extLst>
                  <a:ext uri="{FF2B5EF4-FFF2-40B4-BE49-F238E27FC236}">
                    <a16:creationId xmlns:a16="http://schemas.microsoft.com/office/drawing/2014/main" id="{BCE6A7F5-67D4-DACF-73BB-8931693A04AF}"/>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4</a:t>
                </a:r>
              </a:p>
            </p:txBody>
          </p:sp>
        </p:grpSp>
        <p:sp>
          <p:nvSpPr>
            <p:cNvPr id="53" name="TextBox 52">
              <a:extLst>
                <a:ext uri="{FF2B5EF4-FFF2-40B4-BE49-F238E27FC236}">
                  <a16:creationId xmlns:a16="http://schemas.microsoft.com/office/drawing/2014/main" id="{6F52FC8D-267E-44B6-A584-0BC791B93049}"/>
                </a:ext>
              </a:extLst>
            </p:cNvPr>
            <p:cNvSpPr txBox="1"/>
            <p:nvPr/>
          </p:nvSpPr>
          <p:spPr>
            <a:xfrm>
              <a:off x="5112000" y="3273601"/>
              <a:ext cx="3733800" cy="128240"/>
            </a:xfrm>
            <a:prstGeom prst="rect">
              <a:avLst/>
            </a:prstGeom>
            <a:noFill/>
          </p:spPr>
          <p:txBody>
            <a:bodyPr wrap="square" lIns="0" tIns="0" rIns="0" bIns="0" rtlCol="0">
              <a:spAutoFit/>
            </a:bodyPr>
            <a:lstStyle/>
            <a:p>
              <a:pPr>
                <a:lnSpc>
                  <a:spcPts val="1020"/>
                </a:lnSpc>
              </a:pPr>
              <a:r>
                <a:rPr lang="en-GB" sz="900" dirty="0">
                  <a:solidFill>
                    <a:schemeClr val="bg1"/>
                  </a:solidFill>
                  <a:effectLst/>
                </a:rPr>
                <a:t>Explore a free membership offer for patients. </a:t>
              </a:r>
            </a:p>
          </p:txBody>
        </p:sp>
      </p:grpSp>
      <p:grpSp>
        <p:nvGrpSpPr>
          <p:cNvPr id="62" name="Group 61">
            <a:extLst>
              <a:ext uri="{FF2B5EF4-FFF2-40B4-BE49-F238E27FC236}">
                <a16:creationId xmlns:a16="http://schemas.microsoft.com/office/drawing/2014/main" id="{FFBA6954-5F6D-8D52-984B-527DA555B9FC}"/>
              </a:ext>
            </a:extLst>
          </p:cNvPr>
          <p:cNvGrpSpPr/>
          <p:nvPr/>
        </p:nvGrpSpPr>
        <p:grpSpPr>
          <a:xfrm>
            <a:off x="4716000" y="3513079"/>
            <a:ext cx="4129800" cy="256480"/>
            <a:chOff x="4716000" y="3513079"/>
            <a:chExt cx="4129800" cy="256480"/>
          </a:xfrm>
        </p:grpSpPr>
        <p:grpSp>
          <p:nvGrpSpPr>
            <p:cNvPr id="29" name="Group 28">
              <a:extLst>
                <a:ext uri="{FF2B5EF4-FFF2-40B4-BE49-F238E27FC236}">
                  <a16:creationId xmlns:a16="http://schemas.microsoft.com/office/drawing/2014/main" id="{DB33EBA1-817B-1D56-559E-22091CFC1DD0}"/>
                </a:ext>
              </a:extLst>
            </p:cNvPr>
            <p:cNvGrpSpPr/>
            <p:nvPr/>
          </p:nvGrpSpPr>
          <p:grpSpPr>
            <a:xfrm>
              <a:off x="4716000" y="3518399"/>
              <a:ext cx="215445" cy="215444"/>
              <a:chOff x="4013656" y="2330106"/>
              <a:chExt cx="215445" cy="215444"/>
            </a:xfrm>
          </p:grpSpPr>
          <p:sp>
            <p:nvSpPr>
              <p:cNvPr id="30" name="Teardrop 29">
                <a:extLst>
                  <a:ext uri="{FF2B5EF4-FFF2-40B4-BE49-F238E27FC236}">
                    <a16:creationId xmlns:a16="http://schemas.microsoft.com/office/drawing/2014/main" id="{A761EACC-E0E1-E870-97BD-B885B7249B2E}"/>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1" name="TextBox 30">
                <a:extLst>
                  <a:ext uri="{FF2B5EF4-FFF2-40B4-BE49-F238E27FC236}">
                    <a16:creationId xmlns:a16="http://schemas.microsoft.com/office/drawing/2014/main" id="{A530778B-3EA0-DF4F-8FD5-1758AC084064}"/>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5</a:t>
                </a:r>
              </a:p>
            </p:txBody>
          </p:sp>
        </p:grpSp>
        <p:sp>
          <p:nvSpPr>
            <p:cNvPr id="54" name="TextBox 53">
              <a:extLst>
                <a:ext uri="{FF2B5EF4-FFF2-40B4-BE49-F238E27FC236}">
                  <a16:creationId xmlns:a16="http://schemas.microsoft.com/office/drawing/2014/main" id="{20DB7040-7CC4-0B5C-6895-5B0D5674ABA2}"/>
                </a:ext>
              </a:extLst>
            </p:cNvPr>
            <p:cNvSpPr txBox="1"/>
            <p:nvPr/>
          </p:nvSpPr>
          <p:spPr>
            <a:xfrm>
              <a:off x="5112000" y="3513079"/>
              <a:ext cx="3733800" cy="256480"/>
            </a:xfrm>
            <a:prstGeom prst="rect">
              <a:avLst/>
            </a:prstGeom>
            <a:noFill/>
          </p:spPr>
          <p:txBody>
            <a:bodyPr wrap="square" lIns="0" tIns="0" rIns="0" bIns="0" rtlCol="0">
              <a:spAutoFit/>
            </a:bodyPr>
            <a:lstStyle/>
            <a:p>
              <a:pPr>
                <a:lnSpc>
                  <a:spcPts val="1020"/>
                </a:lnSpc>
              </a:pPr>
              <a:r>
                <a:rPr lang="en-GB" sz="900" dirty="0">
                  <a:solidFill>
                    <a:schemeClr val="bg1"/>
                  </a:solidFill>
                  <a:effectLst/>
                </a:rPr>
                <a:t>Create rewards and benefits which are diverse to respond to the different individual needs of the ESC community. </a:t>
              </a:r>
            </a:p>
          </p:txBody>
        </p:sp>
      </p:grpSp>
      <p:grpSp>
        <p:nvGrpSpPr>
          <p:cNvPr id="63" name="Group 62">
            <a:extLst>
              <a:ext uri="{FF2B5EF4-FFF2-40B4-BE49-F238E27FC236}">
                <a16:creationId xmlns:a16="http://schemas.microsoft.com/office/drawing/2014/main" id="{722938E1-4DF1-FF9D-CF47-D7D8CB09AB36}"/>
              </a:ext>
            </a:extLst>
          </p:cNvPr>
          <p:cNvGrpSpPr/>
          <p:nvPr/>
        </p:nvGrpSpPr>
        <p:grpSpPr>
          <a:xfrm>
            <a:off x="4716000" y="3849484"/>
            <a:ext cx="4129800" cy="215444"/>
            <a:chOff x="4716000" y="3849484"/>
            <a:chExt cx="4129800" cy="215444"/>
          </a:xfrm>
        </p:grpSpPr>
        <p:grpSp>
          <p:nvGrpSpPr>
            <p:cNvPr id="36" name="Group 35">
              <a:extLst>
                <a:ext uri="{FF2B5EF4-FFF2-40B4-BE49-F238E27FC236}">
                  <a16:creationId xmlns:a16="http://schemas.microsoft.com/office/drawing/2014/main" id="{FC2B98AA-8237-5ACF-F500-BC6C0702D9E9}"/>
                </a:ext>
              </a:extLst>
            </p:cNvPr>
            <p:cNvGrpSpPr/>
            <p:nvPr/>
          </p:nvGrpSpPr>
          <p:grpSpPr>
            <a:xfrm>
              <a:off x="4716000" y="3849484"/>
              <a:ext cx="215445" cy="215444"/>
              <a:chOff x="4013656" y="2330106"/>
              <a:chExt cx="215445" cy="215444"/>
            </a:xfrm>
          </p:grpSpPr>
          <p:sp>
            <p:nvSpPr>
              <p:cNvPr id="37" name="Teardrop 36">
                <a:extLst>
                  <a:ext uri="{FF2B5EF4-FFF2-40B4-BE49-F238E27FC236}">
                    <a16:creationId xmlns:a16="http://schemas.microsoft.com/office/drawing/2014/main" id="{111C11A2-D944-5D52-E75C-60729A70F86D}"/>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8" name="TextBox 37">
                <a:extLst>
                  <a:ext uri="{FF2B5EF4-FFF2-40B4-BE49-F238E27FC236}">
                    <a16:creationId xmlns:a16="http://schemas.microsoft.com/office/drawing/2014/main" id="{1707528C-9FB0-AF50-2128-8F2EE52A062B}"/>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6</a:t>
                </a:r>
              </a:p>
            </p:txBody>
          </p:sp>
        </p:grpSp>
        <p:sp>
          <p:nvSpPr>
            <p:cNvPr id="55" name="TextBox 54">
              <a:extLst>
                <a:ext uri="{FF2B5EF4-FFF2-40B4-BE49-F238E27FC236}">
                  <a16:creationId xmlns:a16="http://schemas.microsoft.com/office/drawing/2014/main" id="{9413B410-A45E-47BF-A1F8-6AF3E29CA874}"/>
                </a:ext>
              </a:extLst>
            </p:cNvPr>
            <p:cNvSpPr txBox="1"/>
            <p:nvPr/>
          </p:nvSpPr>
          <p:spPr>
            <a:xfrm>
              <a:off x="5112000" y="3879739"/>
              <a:ext cx="3733800" cy="128240"/>
            </a:xfrm>
            <a:prstGeom prst="rect">
              <a:avLst/>
            </a:prstGeom>
            <a:noFill/>
          </p:spPr>
          <p:txBody>
            <a:bodyPr wrap="square" lIns="0" tIns="0" rIns="0" bIns="0" rtlCol="0">
              <a:spAutoFit/>
            </a:bodyPr>
            <a:lstStyle/>
            <a:p>
              <a:pPr>
                <a:lnSpc>
                  <a:spcPts val="1020"/>
                </a:lnSpc>
              </a:pPr>
              <a:r>
                <a:rPr lang="en-GB" sz="900" dirty="0">
                  <a:solidFill>
                    <a:schemeClr val="bg1"/>
                  </a:solidFill>
                  <a:effectLst/>
                </a:rPr>
                <a:t>Address and take position on issues that directly affect ESC members.  </a:t>
              </a:r>
            </a:p>
          </p:txBody>
        </p:sp>
      </p:grpSp>
      <p:grpSp>
        <p:nvGrpSpPr>
          <p:cNvPr id="64" name="Group 63">
            <a:extLst>
              <a:ext uri="{FF2B5EF4-FFF2-40B4-BE49-F238E27FC236}">
                <a16:creationId xmlns:a16="http://schemas.microsoft.com/office/drawing/2014/main" id="{F2B07980-EDD9-C2AB-BF87-455BBD4CB901}"/>
              </a:ext>
            </a:extLst>
          </p:cNvPr>
          <p:cNvGrpSpPr/>
          <p:nvPr/>
        </p:nvGrpSpPr>
        <p:grpSpPr>
          <a:xfrm>
            <a:off x="4716000" y="4148882"/>
            <a:ext cx="4129800" cy="256480"/>
            <a:chOff x="4716000" y="4148882"/>
            <a:chExt cx="4129800" cy="256480"/>
          </a:xfrm>
        </p:grpSpPr>
        <p:grpSp>
          <p:nvGrpSpPr>
            <p:cNvPr id="39" name="Group 38">
              <a:extLst>
                <a:ext uri="{FF2B5EF4-FFF2-40B4-BE49-F238E27FC236}">
                  <a16:creationId xmlns:a16="http://schemas.microsoft.com/office/drawing/2014/main" id="{6A6907F6-4AA8-EBB9-3F13-F90EFDDC8061}"/>
                </a:ext>
              </a:extLst>
            </p:cNvPr>
            <p:cNvGrpSpPr/>
            <p:nvPr/>
          </p:nvGrpSpPr>
          <p:grpSpPr>
            <a:xfrm>
              <a:off x="4716000" y="4169400"/>
              <a:ext cx="215445" cy="215444"/>
              <a:chOff x="4013656" y="2330106"/>
              <a:chExt cx="215445" cy="215444"/>
            </a:xfrm>
          </p:grpSpPr>
          <p:sp>
            <p:nvSpPr>
              <p:cNvPr id="40" name="Teardrop 39">
                <a:extLst>
                  <a:ext uri="{FF2B5EF4-FFF2-40B4-BE49-F238E27FC236}">
                    <a16:creationId xmlns:a16="http://schemas.microsoft.com/office/drawing/2014/main" id="{D61E8DE9-019B-6751-8023-647FD820E58C}"/>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1" name="TextBox 40">
                <a:extLst>
                  <a:ext uri="{FF2B5EF4-FFF2-40B4-BE49-F238E27FC236}">
                    <a16:creationId xmlns:a16="http://schemas.microsoft.com/office/drawing/2014/main" id="{26521D75-0920-D3C3-B2D8-4BA50AD08EF3}"/>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7</a:t>
                </a:r>
              </a:p>
            </p:txBody>
          </p:sp>
        </p:grpSp>
        <p:sp>
          <p:nvSpPr>
            <p:cNvPr id="56" name="TextBox 55">
              <a:extLst>
                <a:ext uri="{FF2B5EF4-FFF2-40B4-BE49-F238E27FC236}">
                  <a16:creationId xmlns:a16="http://schemas.microsoft.com/office/drawing/2014/main" id="{34492D7C-A85A-01CD-23F7-337B0745AAFA}"/>
                </a:ext>
              </a:extLst>
            </p:cNvPr>
            <p:cNvSpPr txBox="1"/>
            <p:nvPr/>
          </p:nvSpPr>
          <p:spPr>
            <a:xfrm>
              <a:off x="5112000" y="4148882"/>
              <a:ext cx="3733800" cy="256480"/>
            </a:xfrm>
            <a:prstGeom prst="rect">
              <a:avLst/>
            </a:prstGeom>
            <a:noFill/>
          </p:spPr>
          <p:txBody>
            <a:bodyPr wrap="square" lIns="0" tIns="0" rIns="0" bIns="0" rtlCol="0">
              <a:spAutoFit/>
            </a:bodyPr>
            <a:lstStyle/>
            <a:p>
              <a:pPr>
                <a:lnSpc>
                  <a:spcPts val="1020"/>
                </a:lnSpc>
              </a:pPr>
              <a:r>
                <a:rPr lang="en-GB" sz="900" dirty="0">
                  <a:solidFill>
                    <a:schemeClr val="bg1"/>
                  </a:solidFill>
                  <a:effectLst/>
                </a:rPr>
                <a:t>Enhance activities that facilitate inter-generational support, career opportunities, and easier access to participation in ESC committees. </a:t>
              </a:r>
            </a:p>
          </p:txBody>
        </p:sp>
      </p:grpSp>
      <p:grpSp>
        <p:nvGrpSpPr>
          <p:cNvPr id="65" name="Group 64">
            <a:extLst>
              <a:ext uri="{FF2B5EF4-FFF2-40B4-BE49-F238E27FC236}">
                <a16:creationId xmlns:a16="http://schemas.microsoft.com/office/drawing/2014/main" id="{AB6D1A30-8E20-BDE4-72A1-1A34B853854F}"/>
              </a:ext>
            </a:extLst>
          </p:cNvPr>
          <p:cNvGrpSpPr/>
          <p:nvPr/>
        </p:nvGrpSpPr>
        <p:grpSpPr>
          <a:xfrm>
            <a:off x="4716000" y="4517951"/>
            <a:ext cx="4129800" cy="256480"/>
            <a:chOff x="4716000" y="4517951"/>
            <a:chExt cx="4129800" cy="256480"/>
          </a:xfrm>
        </p:grpSpPr>
        <p:grpSp>
          <p:nvGrpSpPr>
            <p:cNvPr id="42" name="Group 41">
              <a:extLst>
                <a:ext uri="{FF2B5EF4-FFF2-40B4-BE49-F238E27FC236}">
                  <a16:creationId xmlns:a16="http://schemas.microsoft.com/office/drawing/2014/main" id="{8321B9C6-E584-76B8-FD0B-5BBF4A7AC0DD}"/>
                </a:ext>
              </a:extLst>
            </p:cNvPr>
            <p:cNvGrpSpPr/>
            <p:nvPr/>
          </p:nvGrpSpPr>
          <p:grpSpPr>
            <a:xfrm>
              <a:off x="4716000" y="4530291"/>
              <a:ext cx="215445" cy="215444"/>
              <a:chOff x="4013656" y="2330106"/>
              <a:chExt cx="215445" cy="215444"/>
            </a:xfrm>
          </p:grpSpPr>
          <p:sp>
            <p:nvSpPr>
              <p:cNvPr id="43" name="Teardrop 42">
                <a:extLst>
                  <a:ext uri="{FF2B5EF4-FFF2-40B4-BE49-F238E27FC236}">
                    <a16:creationId xmlns:a16="http://schemas.microsoft.com/office/drawing/2014/main" id="{6D7C73C7-8F7D-3CB8-8209-6241803CEF6C}"/>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4" name="TextBox 43">
                <a:extLst>
                  <a:ext uri="{FF2B5EF4-FFF2-40B4-BE49-F238E27FC236}">
                    <a16:creationId xmlns:a16="http://schemas.microsoft.com/office/drawing/2014/main" id="{9854D045-9DAB-01F9-C3AF-89DC11B50F3A}"/>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F07918"/>
                    </a:solidFill>
                    <a:effectLst/>
                  </a:rPr>
                  <a:t>8</a:t>
                </a:r>
              </a:p>
            </p:txBody>
          </p:sp>
        </p:grpSp>
        <p:sp>
          <p:nvSpPr>
            <p:cNvPr id="57" name="TextBox 56">
              <a:extLst>
                <a:ext uri="{FF2B5EF4-FFF2-40B4-BE49-F238E27FC236}">
                  <a16:creationId xmlns:a16="http://schemas.microsoft.com/office/drawing/2014/main" id="{0E39C931-8EE5-AF1C-36BE-2BFB1DF2B95D}"/>
                </a:ext>
              </a:extLst>
            </p:cNvPr>
            <p:cNvSpPr txBox="1"/>
            <p:nvPr/>
          </p:nvSpPr>
          <p:spPr>
            <a:xfrm>
              <a:off x="5112000" y="4517951"/>
              <a:ext cx="3733800" cy="256480"/>
            </a:xfrm>
            <a:prstGeom prst="rect">
              <a:avLst/>
            </a:prstGeom>
            <a:noFill/>
          </p:spPr>
          <p:txBody>
            <a:bodyPr wrap="square" lIns="0" tIns="0" rIns="0" bIns="0" rtlCol="0">
              <a:spAutoFit/>
            </a:bodyPr>
            <a:lstStyle/>
            <a:p>
              <a:pPr>
                <a:lnSpc>
                  <a:spcPts val="1020"/>
                </a:lnSpc>
              </a:pPr>
              <a:r>
                <a:rPr lang="en-GB" sz="900" dirty="0">
                  <a:solidFill>
                    <a:schemeClr val="bg1"/>
                  </a:solidFill>
                  <a:effectLst/>
                </a:rPr>
                <a:t>Advocate for National Action Plans on cardiovascular health to ensure members have the resources they need to provide the best treatment for their patients.</a:t>
              </a:r>
            </a:p>
          </p:txBody>
        </p:sp>
      </p:grpSp>
      <p:sp>
        <p:nvSpPr>
          <p:cNvPr id="3" name="TextBox 2">
            <a:extLst>
              <a:ext uri="{FF2B5EF4-FFF2-40B4-BE49-F238E27FC236}">
                <a16:creationId xmlns:a16="http://schemas.microsoft.com/office/drawing/2014/main" id="{A24D42D0-D069-2F17-4484-E10CC8A66BA8}"/>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3378067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88BBE38C-2ABA-64A7-D85D-1514279E4A22}"/>
              </a:ext>
            </a:extLst>
          </p:cNvPr>
          <p:cNvGrpSpPr/>
          <p:nvPr/>
        </p:nvGrpSpPr>
        <p:grpSpPr>
          <a:xfrm>
            <a:off x="0" y="1123200"/>
            <a:ext cx="4321036" cy="4020300"/>
            <a:chOff x="0" y="1123200"/>
            <a:chExt cx="4321036" cy="4020300"/>
          </a:xfrm>
        </p:grpSpPr>
        <p:sp>
          <p:nvSpPr>
            <p:cNvPr id="5" name="Round Single Corner of Rectangle 4">
              <a:extLst>
                <a:ext uri="{FF2B5EF4-FFF2-40B4-BE49-F238E27FC236}">
                  <a16:creationId xmlns:a16="http://schemas.microsoft.com/office/drawing/2014/main" id="{C672F4E6-930F-355B-062D-FCAB5C9EDEC2}"/>
                </a:ext>
              </a:extLst>
            </p:cNvPr>
            <p:cNvSpPr/>
            <p:nvPr/>
          </p:nvSpPr>
          <p:spPr>
            <a:xfrm>
              <a:off x="0" y="1123200"/>
              <a:ext cx="4321036" cy="4020300"/>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3" name="Oval 32">
              <a:extLst>
                <a:ext uri="{FF2B5EF4-FFF2-40B4-BE49-F238E27FC236}">
                  <a16:creationId xmlns:a16="http://schemas.microsoft.com/office/drawing/2014/main" id="{988C1B4E-7E9B-EF4F-B029-A1E4349DF042}"/>
                </a:ext>
              </a:extLst>
            </p:cNvPr>
            <p:cNvSpPr>
              <a:spLocks noChangeAspect="1"/>
            </p:cNvSpPr>
            <p:nvPr/>
          </p:nvSpPr>
          <p:spPr>
            <a:xfrm>
              <a:off x="1260518" y="1223999"/>
              <a:ext cx="1800000" cy="1800000"/>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6" name="Round Single Corner of Rectangle 5">
            <a:extLst>
              <a:ext uri="{FF2B5EF4-FFF2-40B4-BE49-F238E27FC236}">
                <a16:creationId xmlns:a16="http://schemas.microsoft.com/office/drawing/2014/main" id="{2602B846-014A-1A0A-56B7-28730E5167A7}"/>
              </a:ext>
            </a:extLst>
          </p:cNvPr>
          <p:cNvSpPr/>
          <p:nvPr/>
        </p:nvSpPr>
        <p:spPr>
          <a:xfrm flipH="1">
            <a:off x="4453800" y="1123200"/>
            <a:ext cx="4695102" cy="4020300"/>
          </a:xfrm>
          <a:prstGeom prst="round1Rect">
            <a:avLst>
              <a:gd name="adj" fmla="val 31292"/>
            </a:avLst>
          </a:prstGeom>
          <a:solidFill>
            <a:srgbClr val="01ABAA"/>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 name="Text Placeholder 1">
            <a:extLst>
              <a:ext uri="{FF2B5EF4-FFF2-40B4-BE49-F238E27FC236}">
                <a16:creationId xmlns:a16="http://schemas.microsoft.com/office/drawing/2014/main" id="{FA4FC894-DB15-D164-16D9-ADDDA8A01FA9}"/>
              </a:ext>
            </a:extLst>
          </p:cNvPr>
          <p:cNvSpPr>
            <a:spLocks noGrp="1"/>
          </p:cNvSpPr>
          <p:nvPr>
            <p:ph type="body" sz="quarter" idx="10"/>
          </p:nvPr>
        </p:nvSpPr>
        <p:spPr/>
        <p:txBody>
          <a:bodyPr/>
          <a:lstStyle/>
          <a:p>
            <a:pPr>
              <a:lnSpc>
                <a:spcPts val="1700"/>
              </a:lnSpc>
            </a:pPr>
            <a:r>
              <a:rPr lang="en-US" sz="2000" i="0" u="none" strike="noStrike" baseline="0" dirty="0">
                <a:solidFill>
                  <a:srgbClr val="01ABAA"/>
                </a:solidFill>
                <a:latin typeface="+mn-lt"/>
              </a:rPr>
              <a:t>A Focus on Person-</a:t>
            </a:r>
            <a:r>
              <a:rPr lang="en-US" sz="2000" i="0" u="none" strike="noStrike" baseline="0" dirty="0" err="1">
                <a:solidFill>
                  <a:srgbClr val="01ABAA"/>
                </a:solidFill>
                <a:latin typeface="+mn-lt"/>
              </a:rPr>
              <a:t>Centred</a:t>
            </a:r>
            <a:r>
              <a:rPr lang="en-US" sz="2000" i="0" u="none" strike="noStrike" baseline="0" dirty="0">
                <a:solidFill>
                  <a:srgbClr val="01ABAA"/>
                </a:solidFill>
                <a:latin typeface="+mn-lt"/>
              </a:rPr>
              <a:t> Healthcare</a:t>
            </a:r>
          </a:p>
          <a:p>
            <a:pPr>
              <a:lnSpc>
                <a:spcPts val="1700"/>
              </a:lnSpc>
            </a:pPr>
            <a:r>
              <a:rPr lang="en-GB" sz="1400" dirty="0">
                <a:solidFill>
                  <a:srgbClr val="AA0000"/>
                </a:solidFill>
                <a:effectLst/>
                <a:latin typeface="Calibri Light" panose="020F0302020204030204" pitchFamily="34" charset="0"/>
                <a:cs typeface="Calibri Light" panose="020F0302020204030204" pitchFamily="34" charset="0"/>
              </a:rPr>
              <a:t>Emphasise the patient perspective in research, training and education, as well as </a:t>
            </a:r>
            <a:br>
              <a:rPr lang="en-GB" sz="1400" dirty="0">
                <a:solidFill>
                  <a:srgbClr val="AA0000"/>
                </a:solidFill>
                <a:effectLst/>
                <a:latin typeface="Calibri Light" panose="020F0302020204030204" pitchFamily="34" charset="0"/>
                <a:cs typeface="Calibri Light" panose="020F0302020204030204" pitchFamily="34" charset="0"/>
              </a:rPr>
            </a:br>
            <a:r>
              <a:rPr lang="en-GB" sz="1400" dirty="0">
                <a:solidFill>
                  <a:srgbClr val="AA0000"/>
                </a:solidFill>
                <a:effectLst/>
                <a:latin typeface="Calibri Light" panose="020F0302020204030204" pitchFamily="34" charset="0"/>
                <a:cs typeface="Calibri Light" panose="020F0302020204030204" pitchFamily="34" charset="0"/>
              </a:rPr>
              <a:t>guidelines and scientific documents</a:t>
            </a:r>
          </a:p>
        </p:txBody>
      </p:sp>
      <p:grpSp>
        <p:nvGrpSpPr>
          <p:cNvPr id="55" name="Group 54">
            <a:extLst>
              <a:ext uri="{FF2B5EF4-FFF2-40B4-BE49-F238E27FC236}">
                <a16:creationId xmlns:a16="http://schemas.microsoft.com/office/drawing/2014/main" id="{8A062112-0F93-6A82-0FDF-DB2CC456ADB7}"/>
              </a:ext>
            </a:extLst>
          </p:cNvPr>
          <p:cNvGrpSpPr/>
          <p:nvPr/>
        </p:nvGrpSpPr>
        <p:grpSpPr>
          <a:xfrm>
            <a:off x="4716000" y="2168823"/>
            <a:ext cx="4167224" cy="299762"/>
            <a:chOff x="4716000" y="2168823"/>
            <a:chExt cx="4167224" cy="299762"/>
          </a:xfrm>
        </p:grpSpPr>
        <p:sp>
          <p:nvSpPr>
            <p:cNvPr id="15" name="TextBox 14">
              <a:extLst>
                <a:ext uri="{FF2B5EF4-FFF2-40B4-BE49-F238E27FC236}">
                  <a16:creationId xmlns:a16="http://schemas.microsoft.com/office/drawing/2014/main" id="{AC090A3F-012E-6E47-0382-2FA76C7EEF62}"/>
                </a:ext>
              </a:extLst>
            </p:cNvPr>
            <p:cNvSpPr txBox="1"/>
            <p:nvPr/>
          </p:nvSpPr>
          <p:spPr>
            <a:xfrm>
              <a:off x="5112000" y="2168823"/>
              <a:ext cx="3771224" cy="299762"/>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Expand the size and role of the ESC Patient Forum to ensure patient involvement in all main ESC activities.</a:t>
              </a:r>
            </a:p>
          </p:txBody>
        </p:sp>
        <p:grpSp>
          <p:nvGrpSpPr>
            <p:cNvPr id="17" name="Group 16">
              <a:extLst>
                <a:ext uri="{FF2B5EF4-FFF2-40B4-BE49-F238E27FC236}">
                  <a16:creationId xmlns:a16="http://schemas.microsoft.com/office/drawing/2014/main" id="{973D0554-0DBD-8C46-289E-B4281AA3B0CE}"/>
                </a:ext>
              </a:extLst>
            </p:cNvPr>
            <p:cNvGrpSpPr/>
            <p:nvPr/>
          </p:nvGrpSpPr>
          <p:grpSpPr>
            <a:xfrm>
              <a:off x="4716000" y="2213689"/>
              <a:ext cx="215445" cy="215444"/>
              <a:chOff x="4013656" y="2330106"/>
              <a:chExt cx="215445" cy="215444"/>
            </a:xfrm>
          </p:grpSpPr>
          <p:sp>
            <p:nvSpPr>
              <p:cNvPr id="18" name="Teardrop 17">
                <a:extLst>
                  <a:ext uri="{FF2B5EF4-FFF2-40B4-BE49-F238E27FC236}">
                    <a16:creationId xmlns:a16="http://schemas.microsoft.com/office/drawing/2014/main" id="{EC646E5B-76DF-D2C1-4738-1A344C8986BE}"/>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9" name="TextBox 18">
                <a:extLst>
                  <a:ext uri="{FF2B5EF4-FFF2-40B4-BE49-F238E27FC236}">
                    <a16:creationId xmlns:a16="http://schemas.microsoft.com/office/drawing/2014/main" id="{134DF215-760B-05DD-97B9-40A470B3957E}"/>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1</a:t>
                </a:r>
              </a:p>
            </p:txBody>
          </p:sp>
        </p:grpSp>
      </p:grpSp>
      <p:pic>
        <p:nvPicPr>
          <p:cNvPr id="34" name="Picture 33">
            <a:extLst>
              <a:ext uri="{FF2B5EF4-FFF2-40B4-BE49-F238E27FC236}">
                <a16:creationId xmlns:a16="http://schemas.microsoft.com/office/drawing/2014/main" id="{675C3D09-B87D-211B-58EA-4CCB805CA360}"/>
              </a:ext>
            </a:extLst>
          </p:cNvPr>
          <p:cNvPicPr>
            <a:picLocks noChangeAspect="1"/>
          </p:cNvPicPr>
          <p:nvPr/>
        </p:nvPicPr>
        <p:blipFill>
          <a:blip r:embed="rId4"/>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grpSp>
        <p:nvGrpSpPr>
          <p:cNvPr id="47" name="Group 46">
            <a:extLst>
              <a:ext uri="{FF2B5EF4-FFF2-40B4-BE49-F238E27FC236}">
                <a16:creationId xmlns:a16="http://schemas.microsoft.com/office/drawing/2014/main" id="{10A37990-BF96-5477-BE60-44E1FF9075E8}"/>
              </a:ext>
            </a:extLst>
          </p:cNvPr>
          <p:cNvGrpSpPr/>
          <p:nvPr/>
        </p:nvGrpSpPr>
        <p:grpSpPr>
          <a:xfrm>
            <a:off x="4495800" y="1263761"/>
            <a:ext cx="4648200" cy="658752"/>
            <a:chOff x="4495800" y="1263761"/>
            <a:chExt cx="4648200" cy="658752"/>
          </a:xfrm>
        </p:grpSpPr>
        <p:pic>
          <p:nvPicPr>
            <p:cNvPr id="10" name="Graphic 9" descr="Bullseye with solid fill">
              <a:extLst>
                <a:ext uri="{FF2B5EF4-FFF2-40B4-BE49-F238E27FC236}">
                  <a16:creationId xmlns:a16="http://schemas.microsoft.com/office/drawing/2014/main" id="{6C67E021-6304-89EF-CC42-E812BBDACA0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851" y="1263761"/>
              <a:ext cx="381000" cy="381000"/>
            </a:xfrm>
            <a:prstGeom prst="rect">
              <a:avLst/>
            </a:prstGeom>
          </p:spPr>
        </p:pic>
        <p:sp>
          <p:nvSpPr>
            <p:cNvPr id="12" name="TextBox 11">
              <a:extLst>
                <a:ext uri="{FF2B5EF4-FFF2-40B4-BE49-F238E27FC236}">
                  <a16:creationId xmlns:a16="http://schemas.microsoft.com/office/drawing/2014/main" id="{EF8B00AA-0AE6-8F64-5AA7-F7470CE6CD5F}"/>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grpSp>
        <p:nvGrpSpPr>
          <p:cNvPr id="46" name="Group 45">
            <a:extLst>
              <a:ext uri="{FF2B5EF4-FFF2-40B4-BE49-F238E27FC236}">
                <a16:creationId xmlns:a16="http://schemas.microsoft.com/office/drawing/2014/main" id="{05245382-3643-FA3E-1BD3-B84235FA85E2}"/>
              </a:ext>
            </a:extLst>
          </p:cNvPr>
          <p:cNvGrpSpPr/>
          <p:nvPr/>
        </p:nvGrpSpPr>
        <p:grpSpPr>
          <a:xfrm>
            <a:off x="324647" y="3143103"/>
            <a:ext cx="3681359" cy="2003057"/>
            <a:chOff x="324647" y="3143103"/>
            <a:chExt cx="3681359" cy="2003057"/>
          </a:xfrm>
        </p:grpSpPr>
        <p:sp>
          <p:nvSpPr>
            <p:cNvPr id="32" name="TextBox 31">
              <a:extLst>
                <a:ext uri="{FF2B5EF4-FFF2-40B4-BE49-F238E27FC236}">
                  <a16:creationId xmlns:a16="http://schemas.microsoft.com/office/drawing/2014/main" id="{DA37D0DE-3AA1-711C-EFBF-7282A54BE128}"/>
                </a:ext>
              </a:extLst>
            </p:cNvPr>
            <p:cNvSpPr txBox="1"/>
            <p:nvPr/>
          </p:nvSpPr>
          <p:spPr>
            <a:xfrm>
              <a:off x="612000" y="3143103"/>
              <a:ext cx="3394006" cy="1492588"/>
            </a:xfrm>
            <a:prstGeom prst="rect">
              <a:avLst/>
            </a:prstGeom>
            <a:noFill/>
          </p:spPr>
          <p:txBody>
            <a:bodyPr wrap="square" lIns="0" tIns="0" rIns="0" bIns="0" rtlCol="0">
              <a:spAutoFit/>
            </a:bodyPr>
            <a:lstStyle/>
            <a:p>
              <a:pPr algn="just">
                <a:lnSpc>
                  <a:spcPts val="1300"/>
                </a:lnSpc>
              </a:pPr>
              <a:r>
                <a:rPr lang="en-US" sz="1000" u="none" strike="noStrike" baseline="0" dirty="0">
                  <a:solidFill>
                    <a:schemeClr val="tx1">
                      <a:lumMod val="75000"/>
                      <a:lumOff val="25000"/>
                    </a:schemeClr>
                  </a:solidFill>
                  <a:latin typeface="Calibri Light" panose="020F0302020204030204" pitchFamily="34" charset="0"/>
                  <a:cs typeface="Calibri Light" panose="020F0302020204030204" pitchFamily="34" charset="0"/>
                </a:rPr>
                <a:t>Patients and populations at risk are the ultimate focus of healthcare provision. Increasing complexity of patients with cardiovascular disease as well as enhanced diagnostic and therapeutic options both require and allow more </a:t>
              </a:r>
              <a:r>
                <a:rPr lang="en-US" sz="1000" u="none" strike="noStrike" baseline="0" dirty="0" err="1">
                  <a:solidFill>
                    <a:schemeClr val="tx1">
                      <a:lumMod val="75000"/>
                      <a:lumOff val="25000"/>
                    </a:schemeClr>
                  </a:solidFill>
                  <a:latin typeface="Calibri Light" panose="020F0302020204030204" pitchFamily="34" charset="0"/>
                  <a:cs typeface="Calibri Light" panose="020F0302020204030204" pitchFamily="34" charset="0"/>
                </a:rPr>
                <a:t>individualised</a:t>
              </a:r>
              <a:r>
                <a:rPr lang="en-US" sz="1000" u="none" strike="noStrike" baseline="0" dirty="0">
                  <a:solidFill>
                    <a:schemeClr val="tx1">
                      <a:lumMod val="75000"/>
                      <a:lumOff val="25000"/>
                    </a:schemeClr>
                  </a:solidFill>
                  <a:latin typeface="Calibri Light" panose="020F0302020204030204" pitchFamily="34" charset="0"/>
                  <a:cs typeface="Calibri Light" panose="020F0302020204030204" pitchFamily="34" charset="0"/>
                </a:rPr>
                <a:t> and inclusive care. Within the ESC, an increased focus on person-</a:t>
              </a:r>
              <a:r>
                <a:rPr lang="en-US" sz="1000" u="none" strike="noStrike" baseline="0" dirty="0" err="1">
                  <a:solidFill>
                    <a:schemeClr val="tx1">
                      <a:lumMod val="75000"/>
                      <a:lumOff val="25000"/>
                    </a:schemeClr>
                  </a:solidFill>
                  <a:latin typeface="Calibri Light" panose="020F0302020204030204" pitchFamily="34" charset="0"/>
                  <a:cs typeface="Calibri Light" panose="020F0302020204030204" pitchFamily="34" charset="0"/>
                </a:rPr>
                <a:t>centred</a:t>
              </a:r>
              <a:r>
                <a:rPr lang="en-US" sz="1000" u="none" strike="noStrike" baseline="0" dirty="0">
                  <a:solidFill>
                    <a:schemeClr val="tx1">
                      <a:lumMod val="75000"/>
                      <a:lumOff val="25000"/>
                    </a:schemeClr>
                  </a:solidFill>
                  <a:latin typeface="Calibri Light" panose="020F0302020204030204" pitchFamily="34" charset="0"/>
                  <a:cs typeface="Calibri Light" panose="020F0302020204030204" pitchFamily="34" charset="0"/>
                </a:rPr>
                <a:t> healthcare can be achieved through emphasis of the patient perspective in research, training and education, as well as guidelines and scientific documents. Active patient involvement across ESC activities is one component to achieve the above.</a:t>
              </a:r>
              <a:endParaRPr lang="en-US" sz="1000" dirty="0">
                <a:solidFill>
                  <a:schemeClr val="tx1">
                    <a:lumMod val="75000"/>
                    <a:lumOff val="25000"/>
                  </a:schemeClr>
                </a:solidFill>
                <a:latin typeface="Calibri Light" panose="020F0302020204030204" pitchFamily="34" charset="0"/>
                <a:cs typeface="Calibri Light" panose="020F0302020204030204" pitchFamily="34" charset="0"/>
              </a:endParaRPr>
            </a:p>
          </p:txBody>
        </p:sp>
        <p:grpSp>
          <p:nvGrpSpPr>
            <p:cNvPr id="13" name="Group 12">
              <a:extLst>
                <a:ext uri="{FF2B5EF4-FFF2-40B4-BE49-F238E27FC236}">
                  <a16:creationId xmlns:a16="http://schemas.microsoft.com/office/drawing/2014/main" id="{BE3C4094-A28C-D3A0-408C-7FE89E9601E3}"/>
                </a:ext>
              </a:extLst>
            </p:cNvPr>
            <p:cNvGrpSpPr/>
            <p:nvPr/>
          </p:nvGrpSpPr>
          <p:grpSpPr>
            <a:xfrm>
              <a:off x="324647" y="3179188"/>
              <a:ext cx="72000" cy="1966972"/>
              <a:chOff x="324647" y="3140377"/>
              <a:chExt cx="72000" cy="1966972"/>
            </a:xfrm>
          </p:grpSpPr>
          <p:cxnSp>
            <p:nvCxnSpPr>
              <p:cNvPr id="14" name="Connecteur droit 8">
                <a:extLst>
                  <a:ext uri="{FF2B5EF4-FFF2-40B4-BE49-F238E27FC236}">
                    <a16:creationId xmlns:a16="http://schemas.microsoft.com/office/drawing/2014/main" id="{B61374F9-7CB6-51F6-BA04-26A33FD59CB1}"/>
                  </a:ext>
                </a:extLst>
              </p:cNvPr>
              <p:cNvCxnSpPr>
                <a:cxnSpLocks/>
              </p:cNvCxnSpPr>
              <p:nvPr/>
            </p:nvCxnSpPr>
            <p:spPr>
              <a:xfrm flipV="1">
                <a:off x="360647" y="3181350"/>
                <a:ext cx="0" cy="1925999"/>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4ECA1ED7-2929-563B-FED1-CD6A2E25255D}"/>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56" name="Group 55">
            <a:extLst>
              <a:ext uri="{FF2B5EF4-FFF2-40B4-BE49-F238E27FC236}">
                <a16:creationId xmlns:a16="http://schemas.microsoft.com/office/drawing/2014/main" id="{36719A1E-2D12-1CC0-9A82-00056CF3B03A}"/>
              </a:ext>
            </a:extLst>
          </p:cNvPr>
          <p:cNvGrpSpPr/>
          <p:nvPr/>
        </p:nvGrpSpPr>
        <p:grpSpPr>
          <a:xfrm>
            <a:off x="4716000" y="2558227"/>
            <a:ext cx="4167224" cy="299762"/>
            <a:chOff x="4716000" y="2558227"/>
            <a:chExt cx="4167224" cy="299762"/>
          </a:xfrm>
        </p:grpSpPr>
        <p:grpSp>
          <p:nvGrpSpPr>
            <p:cNvPr id="20" name="Group 19">
              <a:extLst>
                <a:ext uri="{FF2B5EF4-FFF2-40B4-BE49-F238E27FC236}">
                  <a16:creationId xmlns:a16="http://schemas.microsoft.com/office/drawing/2014/main" id="{3DFD8D99-966A-FF46-81CB-605EDC36FCF9}"/>
                </a:ext>
              </a:extLst>
            </p:cNvPr>
            <p:cNvGrpSpPr/>
            <p:nvPr/>
          </p:nvGrpSpPr>
          <p:grpSpPr>
            <a:xfrm>
              <a:off x="4716000" y="2585978"/>
              <a:ext cx="215445" cy="215444"/>
              <a:chOff x="4013656" y="2330106"/>
              <a:chExt cx="215445" cy="215444"/>
            </a:xfrm>
          </p:grpSpPr>
          <p:sp>
            <p:nvSpPr>
              <p:cNvPr id="21" name="Teardrop 20">
                <a:extLst>
                  <a:ext uri="{FF2B5EF4-FFF2-40B4-BE49-F238E27FC236}">
                    <a16:creationId xmlns:a16="http://schemas.microsoft.com/office/drawing/2014/main" id="{50E0DA54-CB4C-AF3B-60C6-4C8C307CF08D}"/>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2" name="TextBox 21">
                <a:extLst>
                  <a:ext uri="{FF2B5EF4-FFF2-40B4-BE49-F238E27FC236}">
                    <a16:creationId xmlns:a16="http://schemas.microsoft.com/office/drawing/2014/main" id="{77968E69-A9CB-E6C0-6550-C1425EAE668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2</a:t>
                </a:r>
              </a:p>
            </p:txBody>
          </p:sp>
        </p:grpSp>
        <p:sp>
          <p:nvSpPr>
            <p:cNvPr id="48" name="TextBox 47">
              <a:extLst>
                <a:ext uri="{FF2B5EF4-FFF2-40B4-BE49-F238E27FC236}">
                  <a16:creationId xmlns:a16="http://schemas.microsoft.com/office/drawing/2014/main" id="{EE0A9DFC-C0F0-34F7-7987-7B84B60B5495}"/>
                </a:ext>
              </a:extLst>
            </p:cNvPr>
            <p:cNvSpPr txBox="1"/>
            <p:nvPr/>
          </p:nvSpPr>
          <p:spPr>
            <a:xfrm>
              <a:off x="5112000" y="2558227"/>
              <a:ext cx="3771224" cy="299762"/>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Network with patient organisations to support ESC activities requiring patient input and to further disseminate ESC messages among patients. </a:t>
              </a:r>
            </a:p>
          </p:txBody>
        </p:sp>
      </p:grpSp>
      <p:grpSp>
        <p:nvGrpSpPr>
          <p:cNvPr id="57" name="Group 56">
            <a:extLst>
              <a:ext uri="{FF2B5EF4-FFF2-40B4-BE49-F238E27FC236}">
                <a16:creationId xmlns:a16="http://schemas.microsoft.com/office/drawing/2014/main" id="{D87BB0E2-ACEA-7C17-147B-2259EC607CD8}"/>
              </a:ext>
            </a:extLst>
          </p:cNvPr>
          <p:cNvGrpSpPr/>
          <p:nvPr/>
        </p:nvGrpSpPr>
        <p:grpSpPr>
          <a:xfrm>
            <a:off x="4716000" y="2966692"/>
            <a:ext cx="4167224" cy="299762"/>
            <a:chOff x="4716000" y="2966692"/>
            <a:chExt cx="4167224" cy="299762"/>
          </a:xfrm>
        </p:grpSpPr>
        <p:grpSp>
          <p:nvGrpSpPr>
            <p:cNvPr id="23" name="Group 22">
              <a:extLst>
                <a:ext uri="{FF2B5EF4-FFF2-40B4-BE49-F238E27FC236}">
                  <a16:creationId xmlns:a16="http://schemas.microsoft.com/office/drawing/2014/main" id="{A68B1892-65A4-F98B-3E60-E15D8497C6D4}"/>
                </a:ext>
              </a:extLst>
            </p:cNvPr>
            <p:cNvGrpSpPr/>
            <p:nvPr/>
          </p:nvGrpSpPr>
          <p:grpSpPr>
            <a:xfrm>
              <a:off x="4716000" y="2992918"/>
              <a:ext cx="215445" cy="215444"/>
              <a:chOff x="4013656" y="2330106"/>
              <a:chExt cx="215445" cy="215444"/>
            </a:xfrm>
          </p:grpSpPr>
          <p:sp>
            <p:nvSpPr>
              <p:cNvPr id="24" name="Teardrop 23">
                <a:extLst>
                  <a:ext uri="{FF2B5EF4-FFF2-40B4-BE49-F238E27FC236}">
                    <a16:creationId xmlns:a16="http://schemas.microsoft.com/office/drawing/2014/main" id="{69063D98-4EB6-3FCF-D21B-4C0B6FFE1350}"/>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5" name="TextBox 24">
                <a:extLst>
                  <a:ext uri="{FF2B5EF4-FFF2-40B4-BE49-F238E27FC236}">
                    <a16:creationId xmlns:a16="http://schemas.microsoft.com/office/drawing/2014/main" id="{B6674AE5-69FE-136C-FBE7-0F635E1B8DD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3</a:t>
                </a:r>
              </a:p>
            </p:txBody>
          </p:sp>
        </p:grpSp>
        <p:sp>
          <p:nvSpPr>
            <p:cNvPr id="49" name="TextBox 48">
              <a:extLst>
                <a:ext uri="{FF2B5EF4-FFF2-40B4-BE49-F238E27FC236}">
                  <a16:creationId xmlns:a16="http://schemas.microsoft.com/office/drawing/2014/main" id="{A4CFF775-A415-5310-F282-A5C6AD9DB3AE}"/>
                </a:ext>
              </a:extLst>
            </p:cNvPr>
            <p:cNvSpPr txBox="1"/>
            <p:nvPr/>
          </p:nvSpPr>
          <p:spPr>
            <a:xfrm>
              <a:off x="5112000" y="2966692"/>
              <a:ext cx="3771224" cy="299762"/>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Carry the voice of the patient everywhere via education of patients and healthcare professionals. </a:t>
              </a:r>
            </a:p>
          </p:txBody>
        </p:sp>
      </p:grpSp>
      <p:grpSp>
        <p:nvGrpSpPr>
          <p:cNvPr id="58" name="Group 57">
            <a:extLst>
              <a:ext uri="{FF2B5EF4-FFF2-40B4-BE49-F238E27FC236}">
                <a16:creationId xmlns:a16="http://schemas.microsoft.com/office/drawing/2014/main" id="{6F21DB6D-F682-16E4-30A4-696D67B6172F}"/>
              </a:ext>
            </a:extLst>
          </p:cNvPr>
          <p:cNvGrpSpPr/>
          <p:nvPr/>
        </p:nvGrpSpPr>
        <p:grpSpPr>
          <a:xfrm>
            <a:off x="4716000" y="3359605"/>
            <a:ext cx="4167224" cy="299762"/>
            <a:chOff x="4716000" y="3359605"/>
            <a:chExt cx="4167224" cy="299762"/>
          </a:xfrm>
        </p:grpSpPr>
        <p:grpSp>
          <p:nvGrpSpPr>
            <p:cNvPr id="26" name="Group 25">
              <a:extLst>
                <a:ext uri="{FF2B5EF4-FFF2-40B4-BE49-F238E27FC236}">
                  <a16:creationId xmlns:a16="http://schemas.microsoft.com/office/drawing/2014/main" id="{06B052D3-9594-B68C-7FC7-7C7ABACC01C0}"/>
                </a:ext>
              </a:extLst>
            </p:cNvPr>
            <p:cNvGrpSpPr/>
            <p:nvPr/>
          </p:nvGrpSpPr>
          <p:grpSpPr>
            <a:xfrm>
              <a:off x="4716000" y="3401764"/>
              <a:ext cx="215445" cy="215444"/>
              <a:chOff x="4013656" y="2330106"/>
              <a:chExt cx="215445" cy="215444"/>
            </a:xfrm>
          </p:grpSpPr>
          <p:sp>
            <p:nvSpPr>
              <p:cNvPr id="27" name="Teardrop 26">
                <a:extLst>
                  <a:ext uri="{FF2B5EF4-FFF2-40B4-BE49-F238E27FC236}">
                    <a16:creationId xmlns:a16="http://schemas.microsoft.com/office/drawing/2014/main" id="{F35585A2-4FF6-A42A-D18F-E7B6872C6B8A}"/>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8" name="TextBox 27">
                <a:extLst>
                  <a:ext uri="{FF2B5EF4-FFF2-40B4-BE49-F238E27FC236}">
                    <a16:creationId xmlns:a16="http://schemas.microsoft.com/office/drawing/2014/main" id="{4FFD548D-BB0D-ADBA-2240-E59755F7A689}"/>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4</a:t>
                </a:r>
              </a:p>
            </p:txBody>
          </p:sp>
        </p:grpSp>
        <p:sp>
          <p:nvSpPr>
            <p:cNvPr id="50" name="TextBox 49">
              <a:extLst>
                <a:ext uri="{FF2B5EF4-FFF2-40B4-BE49-F238E27FC236}">
                  <a16:creationId xmlns:a16="http://schemas.microsoft.com/office/drawing/2014/main" id="{B5887B4F-754D-B224-0EAB-EB955473C94A}"/>
                </a:ext>
              </a:extLst>
            </p:cNvPr>
            <p:cNvSpPr txBox="1"/>
            <p:nvPr/>
          </p:nvSpPr>
          <p:spPr>
            <a:xfrm>
              <a:off x="5112000" y="3359605"/>
              <a:ext cx="3771224" cy="299762"/>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Includes Patient-Reported Outcome Measures (PROM) and Patient-Reported Experience Measures (PREM) in clinical practice guidelines and research output.</a:t>
              </a:r>
            </a:p>
          </p:txBody>
        </p:sp>
      </p:grpSp>
      <p:grpSp>
        <p:nvGrpSpPr>
          <p:cNvPr id="59" name="Group 58">
            <a:extLst>
              <a:ext uri="{FF2B5EF4-FFF2-40B4-BE49-F238E27FC236}">
                <a16:creationId xmlns:a16="http://schemas.microsoft.com/office/drawing/2014/main" id="{D90E985E-8A44-9C9F-8140-40D3FECAE90C}"/>
              </a:ext>
            </a:extLst>
          </p:cNvPr>
          <p:cNvGrpSpPr/>
          <p:nvPr/>
        </p:nvGrpSpPr>
        <p:grpSpPr>
          <a:xfrm>
            <a:off x="4716000" y="3752518"/>
            <a:ext cx="4047000" cy="299762"/>
            <a:chOff x="4716000" y="3752518"/>
            <a:chExt cx="4047000" cy="299762"/>
          </a:xfrm>
        </p:grpSpPr>
        <p:grpSp>
          <p:nvGrpSpPr>
            <p:cNvPr id="29" name="Group 28">
              <a:extLst>
                <a:ext uri="{FF2B5EF4-FFF2-40B4-BE49-F238E27FC236}">
                  <a16:creationId xmlns:a16="http://schemas.microsoft.com/office/drawing/2014/main" id="{9E39B778-6E40-7DEB-B343-4FFA56AD619D}"/>
                </a:ext>
              </a:extLst>
            </p:cNvPr>
            <p:cNvGrpSpPr/>
            <p:nvPr/>
          </p:nvGrpSpPr>
          <p:grpSpPr>
            <a:xfrm>
              <a:off x="4716000" y="3789959"/>
              <a:ext cx="215445" cy="215444"/>
              <a:chOff x="4013656" y="2330106"/>
              <a:chExt cx="215445" cy="215444"/>
            </a:xfrm>
          </p:grpSpPr>
          <p:sp>
            <p:nvSpPr>
              <p:cNvPr id="30" name="Teardrop 29">
                <a:extLst>
                  <a:ext uri="{FF2B5EF4-FFF2-40B4-BE49-F238E27FC236}">
                    <a16:creationId xmlns:a16="http://schemas.microsoft.com/office/drawing/2014/main" id="{08DFCB35-416A-65A6-8B80-9A31F3198049}"/>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1" name="TextBox 30">
                <a:extLst>
                  <a:ext uri="{FF2B5EF4-FFF2-40B4-BE49-F238E27FC236}">
                    <a16:creationId xmlns:a16="http://schemas.microsoft.com/office/drawing/2014/main" id="{80FD74C4-A397-25EC-6587-6C0726FDED84}"/>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5</a:t>
                </a:r>
              </a:p>
            </p:txBody>
          </p:sp>
        </p:grpSp>
        <p:sp>
          <p:nvSpPr>
            <p:cNvPr id="51" name="TextBox 50">
              <a:extLst>
                <a:ext uri="{FF2B5EF4-FFF2-40B4-BE49-F238E27FC236}">
                  <a16:creationId xmlns:a16="http://schemas.microsoft.com/office/drawing/2014/main" id="{CA191BCC-5462-B395-884E-B039A7DAD5AF}"/>
                </a:ext>
              </a:extLst>
            </p:cNvPr>
            <p:cNvSpPr txBox="1"/>
            <p:nvPr/>
          </p:nvSpPr>
          <p:spPr>
            <a:xfrm>
              <a:off x="5112000" y="3752518"/>
              <a:ext cx="3651000" cy="299762"/>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Ensure that multidisciplinary expertise is a component of every clinical practice guideline. </a:t>
              </a:r>
            </a:p>
          </p:txBody>
        </p:sp>
      </p:grpSp>
      <p:grpSp>
        <p:nvGrpSpPr>
          <p:cNvPr id="60" name="Group 59">
            <a:extLst>
              <a:ext uri="{FF2B5EF4-FFF2-40B4-BE49-F238E27FC236}">
                <a16:creationId xmlns:a16="http://schemas.microsoft.com/office/drawing/2014/main" id="{40CA7F1E-CA62-8031-C5EA-F0DF5EEF496B}"/>
              </a:ext>
            </a:extLst>
          </p:cNvPr>
          <p:cNvGrpSpPr/>
          <p:nvPr/>
        </p:nvGrpSpPr>
        <p:grpSpPr>
          <a:xfrm>
            <a:off x="4716000" y="4101209"/>
            <a:ext cx="4167224" cy="215444"/>
            <a:chOff x="4716000" y="4101209"/>
            <a:chExt cx="4167224" cy="215444"/>
          </a:xfrm>
        </p:grpSpPr>
        <p:grpSp>
          <p:nvGrpSpPr>
            <p:cNvPr id="35" name="Group 34">
              <a:extLst>
                <a:ext uri="{FF2B5EF4-FFF2-40B4-BE49-F238E27FC236}">
                  <a16:creationId xmlns:a16="http://schemas.microsoft.com/office/drawing/2014/main" id="{0254325B-A81A-3E9A-8BDB-717B5340EDAF}"/>
                </a:ext>
              </a:extLst>
            </p:cNvPr>
            <p:cNvGrpSpPr/>
            <p:nvPr/>
          </p:nvGrpSpPr>
          <p:grpSpPr>
            <a:xfrm>
              <a:off x="4716000" y="4101209"/>
              <a:ext cx="215445" cy="215444"/>
              <a:chOff x="4013656" y="2330106"/>
              <a:chExt cx="215445" cy="215444"/>
            </a:xfrm>
          </p:grpSpPr>
          <p:sp>
            <p:nvSpPr>
              <p:cNvPr id="36" name="Teardrop 35">
                <a:extLst>
                  <a:ext uri="{FF2B5EF4-FFF2-40B4-BE49-F238E27FC236}">
                    <a16:creationId xmlns:a16="http://schemas.microsoft.com/office/drawing/2014/main" id="{7C1DE9F8-B48A-962D-F5FD-8DB29FBC8E91}"/>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7" name="TextBox 36">
                <a:extLst>
                  <a:ext uri="{FF2B5EF4-FFF2-40B4-BE49-F238E27FC236}">
                    <a16:creationId xmlns:a16="http://schemas.microsoft.com/office/drawing/2014/main" id="{F49C10D8-1D59-1B07-BC6B-48FCF9B246F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6</a:t>
                </a:r>
              </a:p>
            </p:txBody>
          </p:sp>
        </p:grpSp>
        <p:sp>
          <p:nvSpPr>
            <p:cNvPr id="52" name="TextBox 51">
              <a:extLst>
                <a:ext uri="{FF2B5EF4-FFF2-40B4-BE49-F238E27FC236}">
                  <a16:creationId xmlns:a16="http://schemas.microsoft.com/office/drawing/2014/main" id="{75823F78-6A8B-19A3-A16E-88C0F9F3B45B}"/>
                </a:ext>
              </a:extLst>
            </p:cNvPr>
            <p:cNvSpPr txBox="1"/>
            <p:nvPr/>
          </p:nvSpPr>
          <p:spPr>
            <a:xfrm>
              <a:off x="5112000" y="4143637"/>
              <a:ext cx="3771224" cy="145874"/>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Introduce patient representation in the development of scientific documents.</a:t>
              </a:r>
            </a:p>
          </p:txBody>
        </p:sp>
      </p:grpSp>
      <p:grpSp>
        <p:nvGrpSpPr>
          <p:cNvPr id="61" name="Group 60">
            <a:extLst>
              <a:ext uri="{FF2B5EF4-FFF2-40B4-BE49-F238E27FC236}">
                <a16:creationId xmlns:a16="http://schemas.microsoft.com/office/drawing/2014/main" id="{C0B4AEB6-2CB1-F209-9D2B-69B340DDF21A}"/>
              </a:ext>
            </a:extLst>
          </p:cNvPr>
          <p:cNvGrpSpPr/>
          <p:nvPr/>
        </p:nvGrpSpPr>
        <p:grpSpPr>
          <a:xfrm>
            <a:off x="4716000" y="4354378"/>
            <a:ext cx="4167224" cy="215444"/>
            <a:chOff x="4716000" y="4354378"/>
            <a:chExt cx="4167224" cy="215444"/>
          </a:xfrm>
        </p:grpSpPr>
        <p:grpSp>
          <p:nvGrpSpPr>
            <p:cNvPr id="38" name="Group 37">
              <a:extLst>
                <a:ext uri="{FF2B5EF4-FFF2-40B4-BE49-F238E27FC236}">
                  <a16:creationId xmlns:a16="http://schemas.microsoft.com/office/drawing/2014/main" id="{A3777A8A-E542-B536-A26E-36D25B0834C3}"/>
                </a:ext>
              </a:extLst>
            </p:cNvPr>
            <p:cNvGrpSpPr/>
            <p:nvPr/>
          </p:nvGrpSpPr>
          <p:grpSpPr>
            <a:xfrm>
              <a:off x="4716000" y="4354378"/>
              <a:ext cx="215445" cy="215444"/>
              <a:chOff x="4013656" y="2330106"/>
              <a:chExt cx="215445" cy="215444"/>
            </a:xfrm>
          </p:grpSpPr>
          <p:sp>
            <p:nvSpPr>
              <p:cNvPr id="39" name="Teardrop 38">
                <a:extLst>
                  <a:ext uri="{FF2B5EF4-FFF2-40B4-BE49-F238E27FC236}">
                    <a16:creationId xmlns:a16="http://schemas.microsoft.com/office/drawing/2014/main" id="{40147758-06E2-5E43-5D9C-6FBB9B75A335}"/>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0" name="TextBox 39">
                <a:extLst>
                  <a:ext uri="{FF2B5EF4-FFF2-40B4-BE49-F238E27FC236}">
                    <a16:creationId xmlns:a16="http://schemas.microsoft.com/office/drawing/2014/main" id="{E6D4F8BE-31B7-61C1-E96E-9358AC8AC167}"/>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7</a:t>
                </a:r>
              </a:p>
            </p:txBody>
          </p:sp>
        </p:grpSp>
        <p:sp>
          <p:nvSpPr>
            <p:cNvPr id="53" name="TextBox 52">
              <a:extLst>
                <a:ext uri="{FF2B5EF4-FFF2-40B4-BE49-F238E27FC236}">
                  <a16:creationId xmlns:a16="http://schemas.microsoft.com/office/drawing/2014/main" id="{DD1B952D-7903-9A7B-FA89-A0DE27967B61}"/>
                </a:ext>
              </a:extLst>
            </p:cNvPr>
            <p:cNvSpPr txBox="1"/>
            <p:nvPr/>
          </p:nvSpPr>
          <p:spPr>
            <a:xfrm>
              <a:off x="5112000" y="4390676"/>
              <a:ext cx="3771224" cy="145874"/>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Provide patient education material with every clinical practice guideline.</a:t>
              </a:r>
            </a:p>
          </p:txBody>
        </p:sp>
      </p:grpSp>
      <p:grpSp>
        <p:nvGrpSpPr>
          <p:cNvPr id="62" name="Group 61">
            <a:extLst>
              <a:ext uri="{FF2B5EF4-FFF2-40B4-BE49-F238E27FC236}">
                <a16:creationId xmlns:a16="http://schemas.microsoft.com/office/drawing/2014/main" id="{BBC5769C-D632-335C-9270-673F649D3EC4}"/>
              </a:ext>
            </a:extLst>
          </p:cNvPr>
          <p:cNvGrpSpPr/>
          <p:nvPr/>
        </p:nvGrpSpPr>
        <p:grpSpPr>
          <a:xfrm>
            <a:off x="4716000" y="4607547"/>
            <a:ext cx="4167224" cy="215444"/>
            <a:chOff x="4716000" y="4607547"/>
            <a:chExt cx="4167224" cy="215444"/>
          </a:xfrm>
        </p:grpSpPr>
        <p:grpSp>
          <p:nvGrpSpPr>
            <p:cNvPr id="41" name="Group 40">
              <a:extLst>
                <a:ext uri="{FF2B5EF4-FFF2-40B4-BE49-F238E27FC236}">
                  <a16:creationId xmlns:a16="http://schemas.microsoft.com/office/drawing/2014/main" id="{C5604B22-B57C-64D9-7882-764618BEB126}"/>
                </a:ext>
              </a:extLst>
            </p:cNvPr>
            <p:cNvGrpSpPr/>
            <p:nvPr/>
          </p:nvGrpSpPr>
          <p:grpSpPr>
            <a:xfrm>
              <a:off x="4716000" y="4607547"/>
              <a:ext cx="215445" cy="215444"/>
              <a:chOff x="4013656" y="2330106"/>
              <a:chExt cx="215445" cy="215444"/>
            </a:xfrm>
          </p:grpSpPr>
          <p:sp>
            <p:nvSpPr>
              <p:cNvPr id="42" name="Teardrop 41">
                <a:extLst>
                  <a:ext uri="{FF2B5EF4-FFF2-40B4-BE49-F238E27FC236}">
                    <a16:creationId xmlns:a16="http://schemas.microsoft.com/office/drawing/2014/main" id="{AC4CCDCB-039D-038F-9088-BB3C02EFEA03}"/>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3" name="TextBox 42">
                <a:extLst>
                  <a:ext uri="{FF2B5EF4-FFF2-40B4-BE49-F238E27FC236}">
                    <a16:creationId xmlns:a16="http://schemas.microsoft.com/office/drawing/2014/main" id="{DAE6E45E-44AA-585F-5957-BCC27F989B2B}"/>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1ABAA"/>
                    </a:solidFill>
                    <a:effectLst/>
                  </a:rPr>
                  <a:t>8</a:t>
                </a:r>
              </a:p>
            </p:txBody>
          </p:sp>
        </p:grpSp>
        <p:sp>
          <p:nvSpPr>
            <p:cNvPr id="54" name="TextBox 53">
              <a:extLst>
                <a:ext uri="{FF2B5EF4-FFF2-40B4-BE49-F238E27FC236}">
                  <a16:creationId xmlns:a16="http://schemas.microsoft.com/office/drawing/2014/main" id="{20C098C8-B511-51B3-0FD2-A1A12AAF62CC}"/>
                </a:ext>
              </a:extLst>
            </p:cNvPr>
            <p:cNvSpPr txBox="1"/>
            <p:nvPr/>
          </p:nvSpPr>
          <p:spPr>
            <a:xfrm>
              <a:off x="5112000" y="4628226"/>
              <a:ext cx="3771224" cy="145874"/>
            </a:xfrm>
            <a:prstGeom prst="rect">
              <a:avLst/>
            </a:prstGeom>
            <a:noFill/>
          </p:spPr>
          <p:txBody>
            <a:bodyPr wrap="square" lIns="0" tIns="0" rIns="0" bIns="0" rtlCol="0">
              <a:spAutoFit/>
            </a:bodyPr>
            <a:lstStyle/>
            <a:p>
              <a:pPr>
                <a:lnSpc>
                  <a:spcPts val="1180"/>
                </a:lnSpc>
                <a:spcAft>
                  <a:spcPts val="700"/>
                </a:spcAft>
              </a:pPr>
              <a:r>
                <a:rPr lang="en-GB" sz="900" dirty="0">
                  <a:solidFill>
                    <a:schemeClr val="bg1"/>
                  </a:solidFill>
                  <a:effectLst/>
                </a:rPr>
                <a:t>Direct inclusion of patient priorities in public policy positions. </a:t>
              </a:r>
            </a:p>
          </p:txBody>
        </p:sp>
      </p:grpSp>
      <p:sp>
        <p:nvSpPr>
          <p:cNvPr id="2" name="TextBox 1">
            <a:extLst>
              <a:ext uri="{FF2B5EF4-FFF2-40B4-BE49-F238E27FC236}">
                <a16:creationId xmlns:a16="http://schemas.microsoft.com/office/drawing/2014/main" id="{9770DDB9-2132-0AA1-3F66-0AA1426608E2}"/>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3523811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88F9A5B9-1AEC-7BE9-DCF6-3B2A2AA0770D}"/>
              </a:ext>
            </a:extLst>
          </p:cNvPr>
          <p:cNvGrpSpPr/>
          <p:nvPr/>
        </p:nvGrpSpPr>
        <p:grpSpPr>
          <a:xfrm>
            <a:off x="0" y="1047750"/>
            <a:ext cx="4321036" cy="4095750"/>
            <a:chOff x="0" y="1047750"/>
            <a:chExt cx="4321036" cy="4095750"/>
          </a:xfrm>
        </p:grpSpPr>
        <p:sp>
          <p:nvSpPr>
            <p:cNvPr id="5" name="Round Single Corner of Rectangle 4">
              <a:extLst>
                <a:ext uri="{FF2B5EF4-FFF2-40B4-BE49-F238E27FC236}">
                  <a16:creationId xmlns:a16="http://schemas.microsoft.com/office/drawing/2014/main" id="{C52AE2BF-F7AA-F393-6C3A-45CF5665FCDC}"/>
                </a:ext>
              </a:extLst>
            </p:cNvPr>
            <p:cNvSpPr/>
            <p:nvPr/>
          </p:nvSpPr>
          <p:spPr>
            <a:xfrm>
              <a:off x="0" y="1047750"/>
              <a:ext cx="4321036" cy="4095750"/>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2" name="Oval 31">
              <a:extLst>
                <a:ext uri="{FF2B5EF4-FFF2-40B4-BE49-F238E27FC236}">
                  <a16:creationId xmlns:a16="http://schemas.microsoft.com/office/drawing/2014/main" id="{9901D834-70F5-7B50-498C-212D88DB86F4}"/>
                </a:ext>
              </a:extLst>
            </p:cNvPr>
            <p:cNvSpPr>
              <a:spLocks noChangeAspect="1"/>
            </p:cNvSpPr>
            <p:nvPr/>
          </p:nvSpPr>
          <p:spPr>
            <a:xfrm>
              <a:off x="1337917" y="1224000"/>
              <a:ext cx="1800000" cy="1800000"/>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7" name="Round Single Corner of Rectangle 6">
            <a:extLst>
              <a:ext uri="{FF2B5EF4-FFF2-40B4-BE49-F238E27FC236}">
                <a16:creationId xmlns:a16="http://schemas.microsoft.com/office/drawing/2014/main" id="{3BE5C3C0-BC4B-9FE0-3878-ECCFE1971EA3}"/>
              </a:ext>
            </a:extLst>
          </p:cNvPr>
          <p:cNvSpPr/>
          <p:nvPr/>
        </p:nvSpPr>
        <p:spPr>
          <a:xfrm flipH="1">
            <a:off x="4453800" y="1047750"/>
            <a:ext cx="4695102" cy="4095750"/>
          </a:xfrm>
          <a:prstGeom prst="round1Rect">
            <a:avLst>
              <a:gd name="adj" fmla="val 31292"/>
            </a:avLst>
          </a:prstGeom>
          <a:solidFill>
            <a:srgbClr val="552682"/>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 name="Text Placeholder 1">
            <a:extLst>
              <a:ext uri="{FF2B5EF4-FFF2-40B4-BE49-F238E27FC236}">
                <a16:creationId xmlns:a16="http://schemas.microsoft.com/office/drawing/2014/main" id="{78609086-E557-8124-169F-751E5182B5A9}"/>
              </a:ext>
            </a:extLst>
          </p:cNvPr>
          <p:cNvSpPr>
            <a:spLocks noGrp="1"/>
          </p:cNvSpPr>
          <p:nvPr>
            <p:ph type="body" sz="quarter" idx="10"/>
          </p:nvPr>
        </p:nvSpPr>
        <p:spPr>
          <a:xfrm>
            <a:off x="972000" y="360000"/>
            <a:ext cx="6916800" cy="548834"/>
          </a:xfrm>
        </p:spPr>
        <p:txBody>
          <a:bodyPr/>
          <a:lstStyle/>
          <a:p>
            <a:pPr>
              <a:lnSpc>
                <a:spcPts val="1900"/>
              </a:lnSpc>
            </a:pPr>
            <a:r>
              <a:rPr lang="en-US" sz="2000" i="0" u="none" strike="noStrike" baseline="0" dirty="0">
                <a:solidFill>
                  <a:srgbClr val="552682"/>
                </a:solidFill>
                <a:latin typeface="+mn-lt"/>
              </a:rPr>
              <a:t>High Quality Data and Research</a:t>
            </a:r>
          </a:p>
          <a:p>
            <a:pPr>
              <a:lnSpc>
                <a:spcPts val="1900"/>
              </a:lnSpc>
            </a:pPr>
            <a:r>
              <a:rPr lang="en-GB" sz="1400" dirty="0">
                <a:solidFill>
                  <a:srgbClr val="AA0000"/>
                </a:solidFill>
                <a:effectLst/>
                <a:latin typeface="Calibri Light" panose="020F0302020204030204" pitchFamily="34" charset="0"/>
                <a:cs typeface="Calibri Light" panose="020F0302020204030204" pitchFamily="34" charset="0"/>
              </a:rPr>
              <a:t>Support of collaborative research and active contributions to high quality data collection</a:t>
            </a:r>
          </a:p>
        </p:txBody>
      </p:sp>
      <p:grpSp>
        <p:nvGrpSpPr>
          <p:cNvPr id="46" name="Group 45">
            <a:extLst>
              <a:ext uri="{FF2B5EF4-FFF2-40B4-BE49-F238E27FC236}">
                <a16:creationId xmlns:a16="http://schemas.microsoft.com/office/drawing/2014/main" id="{A30A78ED-8359-414B-5B59-798A10C8FCC4}"/>
              </a:ext>
            </a:extLst>
          </p:cNvPr>
          <p:cNvGrpSpPr/>
          <p:nvPr/>
        </p:nvGrpSpPr>
        <p:grpSpPr>
          <a:xfrm>
            <a:off x="4716000" y="2324460"/>
            <a:ext cx="4015500" cy="307777"/>
            <a:chOff x="4716000" y="2324460"/>
            <a:chExt cx="4015500" cy="307777"/>
          </a:xfrm>
        </p:grpSpPr>
        <p:sp>
          <p:nvSpPr>
            <p:cNvPr id="14" name="TextBox 13">
              <a:extLst>
                <a:ext uri="{FF2B5EF4-FFF2-40B4-BE49-F238E27FC236}">
                  <a16:creationId xmlns:a16="http://schemas.microsoft.com/office/drawing/2014/main" id="{26568DC5-0643-8B65-F1E8-91D76D9C7AC6}"/>
                </a:ext>
              </a:extLst>
            </p:cNvPr>
            <p:cNvSpPr txBox="1"/>
            <p:nvPr/>
          </p:nvSpPr>
          <p:spPr>
            <a:xfrm>
              <a:off x="5112000" y="2324460"/>
              <a:ext cx="3619500" cy="307777"/>
            </a:xfrm>
            <a:prstGeom prst="rect">
              <a:avLst/>
            </a:prstGeom>
            <a:noFill/>
          </p:spPr>
          <p:txBody>
            <a:bodyPr wrap="square" lIns="0" tIns="0" rIns="0" bIns="0" rtlCol="0">
              <a:spAutoFit/>
            </a:bodyPr>
            <a:lstStyle/>
            <a:p>
              <a:pPr>
                <a:lnSpc>
                  <a:spcPts val="1200"/>
                </a:lnSpc>
              </a:pPr>
              <a:r>
                <a:rPr lang="en-GB" sz="1000" dirty="0">
                  <a:solidFill>
                    <a:schemeClr val="bg1"/>
                  </a:solidFill>
                  <a:effectLst/>
                </a:rPr>
                <a:t>Create an ESC data centre as a source of validated data standards and high-quality data. </a:t>
              </a:r>
            </a:p>
          </p:txBody>
        </p:sp>
        <p:grpSp>
          <p:nvGrpSpPr>
            <p:cNvPr id="16" name="Group 15">
              <a:extLst>
                <a:ext uri="{FF2B5EF4-FFF2-40B4-BE49-F238E27FC236}">
                  <a16:creationId xmlns:a16="http://schemas.microsoft.com/office/drawing/2014/main" id="{779AFDE0-51BA-358F-7CFF-ECD1D2753377}"/>
                </a:ext>
              </a:extLst>
            </p:cNvPr>
            <p:cNvGrpSpPr/>
            <p:nvPr/>
          </p:nvGrpSpPr>
          <p:grpSpPr>
            <a:xfrm>
              <a:off x="4716000" y="2330106"/>
              <a:ext cx="215445" cy="215444"/>
              <a:chOff x="4013656" y="2330106"/>
              <a:chExt cx="215445" cy="215444"/>
            </a:xfrm>
          </p:grpSpPr>
          <p:sp>
            <p:nvSpPr>
              <p:cNvPr id="17" name="Teardrop 16">
                <a:extLst>
                  <a:ext uri="{FF2B5EF4-FFF2-40B4-BE49-F238E27FC236}">
                    <a16:creationId xmlns:a16="http://schemas.microsoft.com/office/drawing/2014/main" id="{BC88E54D-7F90-70BB-8965-C15A15B36720}"/>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8" name="TextBox 17">
                <a:extLst>
                  <a:ext uri="{FF2B5EF4-FFF2-40B4-BE49-F238E27FC236}">
                    <a16:creationId xmlns:a16="http://schemas.microsoft.com/office/drawing/2014/main" id="{98E063C8-B50F-8803-379D-263E42010EE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552682"/>
                    </a:solidFill>
                    <a:effectLst/>
                  </a:rPr>
                  <a:t>1</a:t>
                </a:r>
              </a:p>
            </p:txBody>
          </p:sp>
        </p:grpSp>
      </p:grpSp>
      <p:pic>
        <p:nvPicPr>
          <p:cNvPr id="33" name="Picture 32">
            <a:extLst>
              <a:ext uri="{FF2B5EF4-FFF2-40B4-BE49-F238E27FC236}">
                <a16:creationId xmlns:a16="http://schemas.microsoft.com/office/drawing/2014/main" id="{16C6B2CA-EAA0-E81C-D900-54329BF9CC9B}"/>
              </a:ext>
            </a:extLst>
          </p:cNvPr>
          <p:cNvPicPr>
            <a:picLocks noChangeAspect="1"/>
          </p:cNvPicPr>
          <p:nvPr/>
        </p:nvPicPr>
        <p:blipFill>
          <a:blip r:embed="rId4"/>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grpSp>
        <p:nvGrpSpPr>
          <p:cNvPr id="41" name="Group 40">
            <a:extLst>
              <a:ext uri="{FF2B5EF4-FFF2-40B4-BE49-F238E27FC236}">
                <a16:creationId xmlns:a16="http://schemas.microsoft.com/office/drawing/2014/main" id="{38D726F9-8D43-F8DA-F4CB-4B57280EBF5D}"/>
              </a:ext>
            </a:extLst>
          </p:cNvPr>
          <p:cNvGrpSpPr/>
          <p:nvPr/>
        </p:nvGrpSpPr>
        <p:grpSpPr>
          <a:xfrm>
            <a:off x="4495800" y="1263761"/>
            <a:ext cx="4648200" cy="658752"/>
            <a:chOff x="4495800" y="1263761"/>
            <a:chExt cx="4648200" cy="658752"/>
          </a:xfrm>
        </p:grpSpPr>
        <p:pic>
          <p:nvPicPr>
            <p:cNvPr id="8" name="Graphic 7" descr="Bullseye with solid fill">
              <a:extLst>
                <a:ext uri="{FF2B5EF4-FFF2-40B4-BE49-F238E27FC236}">
                  <a16:creationId xmlns:a16="http://schemas.microsoft.com/office/drawing/2014/main" id="{7CEFC2AB-0096-1504-863E-29B9D9E655F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851" y="1263761"/>
              <a:ext cx="381000" cy="381000"/>
            </a:xfrm>
            <a:prstGeom prst="rect">
              <a:avLst/>
            </a:prstGeom>
          </p:spPr>
        </p:pic>
        <p:sp>
          <p:nvSpPr>
            <p:cNvPr id="12" name="TextBox 11">
              <a:extLst>
                <a:ext uri="{FF2B5EF4-FFF2-40B4-BE49-F238E27FC236}">
                  <a16:creationId xmlns:a16="http://schemas.microsoft.com/office/drawing/2014/main" id="{BA4B471C-955E-90E3-2596-F97D9E61E277}"/>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grpSp>
        <p:nvGrpSpPr>
          <p:cNvPr id="40" name="Group 39">
            <a:extLst>
              <a:ext uri="{FF2B5EF4-FFF2-40B4-BE49-F238E27FC236}">
                <a16:creationId xmlns:a16="http://schemas.microsoft.com/office/drawing/2014/main" id="{2AAA807D-F1F5-A873-0B3E-268D47150AB6}"/>
              </a:ext>
            </a:extLst>
          </p:cNvPr>
          <p:cNvGrpSpPr/>
          <p:nvPr/>
        </p:nvGrpSpPr>
        <p:grpSpPr>
          <a:xfrm>
            <a:off x="324647" y="3168000"/>
            <a:ext cx="3539188" cy="1978160"/>
            <a:chOff x="324647" y="3168000"/>
            <a:chExt cx="3539188" cy="1978160"/>
          </a:xfrm>
        </p:grpSpPr>
        <p:sp>
          <p:nvSpPr>
            <p:cNvPr id="31" name="TextBox 30">
              <a:extLst>
                <a:ext uri="{FF2B5EF4-FFF2-40B4-BE49-F238E27FC236}">
                  <a16:creationId xmlns:a16="http://schemas.microsoft.com/office/drawing/2014/main" id="{A7A7FAA8-62AE-B3A1-3015-90D7AE445C05}"/>
                </a:ext>
              </a:extLst>
            </p:cNvPr>
            <p:cNvSpPr txBox="1"/>
            <p:nvPr/>
          </p:nvSpPr>
          <p:spPr>
            <a:xfrm>
              <a:off x="612000" y="3168000"/>
              <a:ext cx="3251835" cy="1492588"/>
            </a:xfrm>
            <a:prstGeom prst="rect">
              <a:avLst/>
            </a:prstGeom>
            <a:noFill/>
          </p:spPr>
          <p:txBody>
            <a:bodyPr wrap="square" lIns="0" tIns="0" rIns="0" bIns="0" rtlCol="0">
              <a:spAutoFit/>
            </a:bodyPr>
            <a:lstStyle/>
            <a:p>
              <a:pPr algn="just">
                <a:lnSpc>
                  <a:spcPts val="1300"/>
                </a:lnSpc>
              </a:pPr>
              <a:r>
                <a:rPr lang="en-US" sz="1000" u="none" strike="noStrike" spc="20" dirty="0">
                  <a:solidFill>
                    <a:schemeClr val="tx1">
                      <a:lumMod val="75000"/>
                      <a:lumOff val="25000"/>
                    </a:schemeClr>
                  </a:solidFill>
                  <a:latin typeface="Calibri Light" panose="020F0302020204030204" pitchFamily="34" charset="0"/>
                  <a:cs typeface="Calibri Light" panose="020F0302020204030204" pitchFamily="34" charset="0"/>
                </a:rPr>
                <a:t>Active engagement in research activities, particularly the definition of data standards, provision of high-quality and broad scale data, as well as support and coordination of research projects in cardiovascular medicine are in direct support of the ESC mission. They will strengthen the European contribution to global cardiovascular research and may help National Cardiac Societies engage in scientific activities. ESC-led and coordinated research will attract members and may be a source of revenue.</a:t>
              </a:r>
              <a:endParaRPr lang="en-US" sz="800" spc="20" dirty="0">
                <a:solidFill>
                  <a:schemeClr val="tx1">
                    <a:lumMod val="75000"/>
                    <a:lumOff val="25000"/>
                  </a:schemeClr>
                </a:solidFill>
                <a:latin typeface="Calibri Light" panose="020F0302020204030204" pitchFamily="34" charset="0"/>
                <a:cs typeface="Calibri Light" panose="020F0302020204030204" pitchFamily="34" charset="0"/>
              </a:endParaRPr>
            </a:p>
          </p:txBody>
        </p:sp>
        <p:grpSp>
          <p:nvGrpSpPr>
            <p:cNvPr id="36" name="Group 35">
              <a:extLst>
                <a:ext uri="{FF2B5EF4-FFF2-40B4-BE49-F238E27FC236}">
                  <a16:creationId xmlns:a16="http://schemas.microsoft.com/office/drawing/2014/main" id="{FEBBADEF-FE97-1C08-A3F8-7A2FB94BEAB5}"/>
                </a:ext>
              </a:extLst>
            </p:cNvPr>
            <p:cNvGrpSpPr/>
            <p:nvPr/>
          </p:nvGrpSpPr>
          <p:grpSpPr>
            <a:xfrm>
              <a:off x="324647" y="3179188"/>
              <a:ext cx="72000" cy="1966972"/>
              <a:chOff x="324647" y="3140377"/>
              <a:chExt cx="72000" cy="1966972"/>
            </a:xfrm>
          </p:grpSpPr>
          <p:cxnSp>
            <p:nvCxnSpPr>
              <p:cNvPr id="37" name="Connecteur droit 8">
                <a:extLst>
                  <a:ext uri="{FF2B5EF4-FFF2-40B4-BE49-F238E27FC236}">
                    <a16:creationId xmlns:a16="http://schemas.microsoft.com/office/drawing/2014/main" id="{4C9F6C58-55CC-EA01-CA9B-4313D0662F86}"/>
                  </a:ext>
                </a:extLst>
              </p:cNvPr>
              <p:cNvCxnSpPr>
                <a:cxnSpLocks/>
              </p:cNvCxnSpPr>
              <p:nvPr/>
            </p:nvCxnSpPr>
            <p:spPr>
              <a:xfrm flipV="1">
                <a:off x="360647" y="3181350"/>
                <a:ext cx="0" cy="1925999"/>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F2FB4E52-E9D9-FEC0-57BB-291381DE3719}"/>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47" name="Group 46">
            <a:extLst>
              <a:ext uri="{FF2B5EF4-FFF2-40B4-BE49-F238E27FC236}">
                <a16:creationId xmlns:a16="http://schemas.microsoft.com/office/drawing/2014/main" id="{E1BAEF40-5A67-3ED2-0C74-D4BB467749E6}"/>
              </a:ext>
            </a:extLst>
          </p:cNvPr>
          <p:cNvGrpSpPr/>
          <p:nvPr/>
        </p:nvGrpSpPr>
        <p:grpSpPr>
          <a:xfrm>
            <a:off x="4716000" y="2762689"/>
            <a:ext cx="4015500" cy="307777"/>
            <a:chOff x="4716000" y="2762689"/>
            <a:chExt cx="4015500" cy="307777"/>
          </a:xfrm>
        </p:grpSpPr>
        <p:grpSp>
          <p:nvGrpSpPr>
            <p:cNvPr id="19" name="Group 18">
              <a:extLst>
                <a:ext uri="{FF2B5EF4-FFF2-40B4-BE49-F238E27FC236}">
                  <a16:creationId xmlns:a16="http://schemas.microsoft.com/office/drawing/2014/main" id="{3C4DAA53-01DF-780F-9D3E-EB44A3482630}"/>
                </a:ext>
              </a:extLst>
            </p:cNvPr>
            <p:cNvGrpSpPr/>
            <p:nvPr/>
          </p:nvGrpSpPr>
          <p:grpSpPr>
            <a:xfrm>
              <a:off x="4716000" y="2802891"/>
              <a:ext cx="215445" cy="215444"/>
              <a:chOff x="4013656" y="2330106"/>
              <a:chExt cx="215445" cy="215444"/>
            </a:xfrm>
          </p:grpSpPr>
          <p:sp>
            <p:nvSpPr>
              <p:cNvPr id="20" name="Teardrop 19">
                <a:extLst>
                  <a:ext uri="{FF2B5EF4-FFF2-40B4-BE49-F238E27FC236}">
                    <a16:creationId xmlns:a16="http://schemas.microsoft.com/office/drawing/2014/main" id="{CEA2B37A-9CDB-B5B4-1160-C0D7C7986B93}"/>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1" name="TextBox 20">
                <a:extLst>
                  <a:ext uri="{FF2B5EF4-FFF2-40B4-BE49-F238E27FC236}">
                    <a16:creationId xmlns:a16="http://schemas.microsoft.com/office/drawing/2014/main" id="{7305D2A0-EBCE-6A5E-BA49-BB09997E9426}"/>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552682"/>
                    </a:solidFill>
                    <a:effectLst/>
                  </a:rPr>
                  <a:t>2</a:t>
                </a:r>
              </a:p>
            </p:txBody>
          </p:sp>
        </p:grpSp>
        <p:sp>
          <p:nvSpPr>
            <p:cNvPr id="42" name="TextBox 41">
              <a:extLst>
                <a:ext uri="{FF2B5EF4-FFF2-40B4-BE49-F238E27FC236}">
                  <a16:creationId xmlns:a16="http://schemas.microsoft.com/office/drawing/2014/main" id="{8A88ED0D-04BA-4A38-04F7-DCE9797933A6}"/>
                </a:ext>
              </a:extLst>
            </p:cNvPr>
            <p:cNvSpPr txBox="1"/>
            <p:nvPr/>
          </p:nvSpPr>
          <p:spPr>
            <a:xfrm>
              <a:off x="5112000" y="2762689"/>
              <a:ext cx="3619500" cy="307777"/>
            </a:xfrm>
            <a:prstGeom prst="rect">
              <a:avLst/>
            </a:prstGeom>
            <a:noFill/>
          </p:spPr>
          <p:txBody>
            <a:bodyPr wrap="square" lIns="0" tIns="0" rIns="0" bIns="0" rtlCol="0">
              <a:spAutoFit/>
            </a:bodyPr>
            <a:lstStyle/>
            <a:p>
              <a:pPr>
                <a:lnSpc>
                  <a:spcPts val="1200"/>
                </a:lnSpc>
              </a:pPr>
              <a:r>
                <a:rPr lang="en-GB" sz="1000" dirty="0">
                  <a:solidFill>
                    <a:schemeClr val="bg1"/>
                  </a:solidFill>
                  <a:effectLst/>
                </a:rPr>
                <a:t>Offer opportunities to train and improve skills on data science and research activities. </a:t>
              </a:r>
            </a:p>
          </p:txBody>
        </p:sp>
      </p:grpSp>
      <p:grpSp>
        <p:nvGrpSpPr>
          <p:cNvPr id="48" name="Group 47">
            <a:extLst>
              <a:ext uri="{FF2B5EF4-FFF2-40B4-BE49-F238E27FC236}">
                <a16:creationId xmlns:a16="http://schemas.microsoft.com/office/drawing/2014/main" id="{2F498899-D787-366B-C7F7-168612BF6D23}"/>
              </a:ext>
            </a:extLst>
          </p:cNvPr>
          <p:cNvGrpSpPr/>
          <p:nvPr/>
        </p:nvGrpSpPr>
        <p:grpSpPr>
          <a:xfrm>
            <a:off x="4716000" y="3209382"/>
            <a:ext cx="4015500" cy="461665"/>
            <a:chOff x="4716000" y="3209382"/>
            <a:chExt cx="4015500" cy="461665"/>
          </a:xfrm>
        </p:grpSpPr>
        <p:grpSp>
          <p:nvGrpSpPr>
            <p:cNvPr id="22" name="Group 21">
              <a:extLst>
                <a:ext uri="{FF2B5EF4-FFF2-40B4-BE49-F238E27FC236}">
                  <a16:creationId xmlns:a16="http://schemas.microsoft.com/office/drawing/2014/main" id="{FDC78BE1-2D96-9E23-1E2F-DECFD986320E}"/>
                </a:ext>
              </a:extLst>
            </p:cNvPr>
            <p:cNvGrpSpPr/>
            <p:nvPr/>
          </p:nvGrpSpPr>
          <p:grpSpPr>
            <a:xfrm>
              <a:off x="4716000" y="3243842"/>
              <a:ext cx="215445" cy="215444"/>
              <a:chOff x="4013656" y="2330106"/>
              <a:chExt cx="215445" cy="215444"/>
            </a:xfrm>
          </p:grpSpPr>
          <p:sp>
            <p:nvSpPr>
              <p:cNvPr id="23" name="Teardrop 22">
                <a:extLst>
                  <a:ext uri="{FF2B5EF4-FFF2-40B4-BE49-F238E27FC236}">
                    <a16:creationId xmlns:a16="http://schemas.microsoft.com/office/drawing/2014/main" id="{CDB723AD-5A1D-C519-25B9-1691905959F3}"/>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4" name="TextBox 23">
                <a:extLst>
                  <a:ext uri="{FF2B5EF4-FFF2-40B4-BE49-F238E27FC236}">
                    <a16:creationId xmlns:a16="http://schemas.microsoft.com/office/drawing/2014/main" id="{905BDFF4-5101-00B4-FB00-9F1D9F57AE4A}"/>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552682"/>
                    </a:solidFill>
                    <a:effectLst/>
                  </a:rPr>
                  <a:t>3</a:t>
                </a:r>
              </a:p>
            </p:txBody>
          </p:sp>
        </p:grpSp>
        <p:sp>
          <p:nvSpPr>
            <p:cNvPr id="43" name="TextBox 42">
              <a:extLst>
                <a:ext uri="{FF2B5EF4-FFF2-40B4-BE49-F238E27FC236}">
                  <a16:creationId xmlns:a16="http://schemas.microsoft.com/office/drawing/2014/main" id="{396DB1B0-7A0D-ACBF-DF9C-D024D6E3A4CA}"/>
                </a:ext>
              </a:extLst>
            </p:cNvPr>
            <p:cNvSpPr txBox="1"/>
            <p:nvPr/>
          </p:nvSpPr>
          <p:spPr>
            <a:xfrm>
              <a:off x="5112000" y="3209382"/>
              <a:ext cx="3619500" cy="461665"/>
            </a:xfrm>
            <a:prstGeom prst="rect">
              <a:avLst/>
            </a:prstGeom>
            <a:noFill/>
          </p:spPr>
          <p:txBody>
            <a:bodyPr wrap="square" lIns="0" tIns="0" rIns="0" bIns="0" rtlCol="0">
              <a:spAutoFit/>
            </a:bodyPr>
            <a:lstStyle/>
            <a:p>
              <a:pPr>
                <a:lnSpc>
                  <a:spcPts val="1200"/>
                </a:lnSpc>
              </a:pPr>
              <a:r>
                <a:rPr lang="en-GB" sz="1000" dirty="0">
                  <a:solidFill>
                    <a:schemeClr val="bg1"/>
                  </a:solidFill>
                  <a:effectLst/>
                </a:rPr>
                <a:t>Set clear research priorities and become a trusted partner for the European Union and other funders to advance cardiovascular disease research. </a:t>
              </a:r>
            </a:p>
          </p:txBody>
        </p:sp>
      </p:grpSp>
      <p:grpSp>
        <p:nvGrpSpPr>
          <p:cNvPr id="49" name="Group 48">
            <a:extLst>
              <a:ext uri="{FF2B5EF4-FFF2-40B4-BE49-F238E27FC236}">
                <a16:creationId xmlns:a16="http://schemas.microsoft.com/office/drawing/2014/main" id="{54A437E1-5284-58DC-8424-3A9E0C3E39A8}"/>
              </a:ext>
            </a:extLst>
          </p:cNvPr>
          <p:cNvGrpSpPr/>
          <p:nvPr/>
        </p:nvGrpSpPr>
        <p:grpSpPr>
          <a:xfrm>
            <a:off x="4716000" y="3790273"/>
            <a:ext cx="4015500" cy="461665"/>
            <a:chOff x="4716000" y="3790273"/>
            <a:chExt cx="4015500" cy="461665"/>
          </a:xfrm>
        </p:grpSpPr>
        <p:grpSp>
          <p:nvGrpSpPr>
            <p:cNvPr id="25" name="Group 24">
              <a:extLst>
                <a:ext uri="{FF2B5EF4-FFF2-40B4-BE49-F238E27FC236}">
                  <a16:creationId xmlns:a16="http://schemas.microsoft.com/office/drawing/2014/main" id="{54E89686-2C06-42B9-852D-A72C9BBB1C7E}"/>
                </a:ext>
              </a:extLst>
            </p:cNvPr>
            <p:cNvGrpSpPr/>
            <p:nvPr/>
          </p:nvGrpSpPr>
          <p:grpSpPr>
            <a:xfrm>
              <a:off x="4716000" y="3830895"/>
              <a:ext cx="215445" cy="215444"/>
              <a:chOff x="4013656" y="2330106"/>
              <a:chExt cx="215445" cy="215444"/>
            </a:xfrm>
          </p:grpSpPr>
          <p:sp>
            <p:nvSpPr>
              <p:cNvPr id="26" name="Teardrop 25">
                <a:extLst>
                  <a:ext uri="{FF2B5EF4-FFF2-40B4-BE49-F238E27FC236}">
                    <a16:creationId xmlns:a16="http://schemas.microsoft.com/office/drawing/2014/main" id="{2117E375-6D5A-4CA7-C500-3A870C2D6801}"/>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7" name="TextBox 26">
                <a:extLst>
                  <a:ext uri="{FF2B5EF4-FFF2-40B4-BE49-F238E27FC236}">
                    <a16:creationId xmlns:a16="http://schemas.microsoft.com/office/drawing/2014/main" id="{E7D4B43A-4F38-B004-1D5C-2601E94B02F2}"/>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552682"/>
                    </a:solidFill>
                    <a:effectLst/>
                  </a:rPr>
                  <a:t>4</a:t>
                </a:r>
              </a:p>
            </p:txBody>
          </p:sp>
        </p:grpSp>
        <p:sp>
          <p:nvSpPr>
            <p:cNvPr id="44" name="TextBox 43">
              <a:extLst>
                <a:ext uri="{FF2B5EF4-FFF2-40B4-BE49-F238E27FC236}">
                  <a16:creationId xmlns:a16="http://schemas.microsoft.com/office/drawing/2014/main" id="{A1EB2A1B-AC24-3992-C856-9ACFC13EF625}"/>
                </a:ext>
              </a:extLst>
            </p:cNvPr>
            <p:cNvSpPr txBox="1"/>
            <p:nvPr/>
          </p:nvSpPr>
          <p:spPr>
            <a:xfrm>
              <a:off x="5112000" y="3790273"/>
              <a:ext cx="3619500" cy="461665"/>
            </a:xfrm>
            <a:prstGeom prst="rect">
              <a:avLst/>
            </a:prstGeom>
            <a:noFill/>
          </p:spPr>
          <p:txBody>
            <a:bodyPr wrap="square" lIns="0" tIns="0" rIns="0" bIns="0" rtlCol="0">
              <a:spAutoFit/>
            </a:bodyPr>
            <a:lstStyle/>
            <a:p>
              <a:pPr>
                <a:lnSpc>
                  <a:spcPts val="1200"/>
                </a:lnSpc>
              </a:pPr>
              <a:r>
                <a:rPr lang="en-GB" sz="1000" dirty="0">
                  <a:solidFill>
                    <a:schemeClr val="bg1"/>
                  </a:solidFill>
                  <a:effectLst/>
                </a:rPr>
                <a:t>Review and expand scope of ESC research grants to facilitate international collaboration and professional development opportunities. </a:t>
              </a:r>
            </a:p>
          </p:txBody>
        </p:sp>
      </p:grpSp>
      <p:grpSp>
        <p:nvGrpSpPr>
          <p:cNvPr id="50" name="Group 49">
            <a:extLst>
              <a:ext uri="{FF2B5EF4-FFF2-40B4-BE49-F238E27FC236}">
                <a16:creationId xmlns:a16="http://schemas.microsoft.com/office/drawing/2014/main" id="{88C1F1AB-1906-DBAD-8799-D0FD8495C4D9}"/>
              </a:ext>
            </a:extLst>
          </p:cNvPr>
          <p:cNvGrpSpPr/>
          <p:nvPr/>
        </p:nvGrpSpPr>
        <p:grpSpPr>
          <a:xfrm>
            <a:off x="4716000" y="4390854"/>
            <a:ext cx="4015500" cy="227149"/>
            <a:chOff x="4716000" y="4390854"/>
            <a:chExt cx="4015500" cy="227149"/>
          </a:xfrm>
        </p:grpSpPr>
        <p:grpSp>
          <p:nvGrpSpPr>
            <p:cNvPr id="28" name="Group 27">
              <a:extLst>
                <a:ext uri="{FF2B5EF4-FFF2-40B4-BE49-F238E27FC236}">
                  <a16:creationId xmlns:a16="http://schemas.microsoft.com/office/drawing/2014/main" id="{1907EE43-2137-E421-2F0E-0D166CADB762}"/>
                </a:ext>
              </a:extLst>
            </p:cNvPr>
            <p:cNvGrpSpPr/>
            <p:nvPr/>
          </p:nvGrpSpPr>
          <p:grpSpPr>
            <a:xfrm>
              <a:off x="4716000" y="4402559"/>
              <a:ext cx="215445" cy="215444"/>
              <a:chOff x="4013656" y="2330106"/>
              <a:chExt cx="215445" cy="215444"/>
            </a:xfrm>
          </p:grpSpPr>
          <p:sp>
            <p:nvSpPr>
              <p:cNvPr id="29" name="Teardrop 28">
                <a:extLst>
                  <a:ext uri="{FF2B5EF4-FFF2-40B4-BE49-F238E27FC236}">
                    <a16:creationId xmlns:a16="http://schemas.microsoft.com/office/drawing/2014/main" id="{BE0E79BB-3FD0-00DC-90C9-C34217E79F62}"/>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0" name="TextBox 29">
                <a:extLst>
                  <a:ext uri="{FF2B5EF4-FFF2-40B4-BE49-F238E27FC236}">
                    <a16:creationId xmlns:a16="http://schemas.microsoft.com/office/drawing/2014/main" id="{F44D5D63-C87B-3F49-EA81-F3CC7784F283}"/>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552682"/>
                    </a:solidFill>
                    <a:effectLst/>
                  </a:rPr>
                  <a:t>5</a:t>
                </a:r>
              </a:p>
            </p:txBody>
          </p:sp>
        </p:grpSp>
        <p:sp>
          <p:nvSpPr>
            <p:cNvPr id="45" name="TextBox 44">
              <a:extLst>
                <a:ext uri="{FF2B5EF4-FFF2-40B4-BE49-F238E27FC236}">
                  <a16:creationId xmlns:a16="http://schemas.microsoft.com/office/drawing/2014/main" id="{D8EEDF0B-EDE4-56EF-4334-19D2349041B3}"/>
                </a:ext>
              </a:extLst>
            </p:cNvPr>
            <p:cNvSpPr txBox="1"/>
            <p:nvPr/>
          </p:nvSpPr>
          <p:spPr>
            <a:xfrm>
              <a:off x="5112000" y="4390854"/>
              <a:ext cx="3619500" cy="153888"/>
            </a:xfrm>
            <a:prstGeom prst="rect">
              <a:avLst/>
            </a:prstGeom>
            <a:noFill/>
          </p:spPr>
          <p:txBody>
            <a:bodyPr wrap="square" lIns="0" tIns="0" rIns="0" bIns="0" rtlCol="0">
              <a:spAutoFit/>
            </a:bodyPr>
            <a:lstStyle/>
            <a:p>
              <a:pPr>
                <a:lnSpc>
                  <a:spcPts val="1200"/>
                </a:lnSpc>
              </a:pPr>
              <a:r>
                <a:rPr lang="en-GB" sz="1000" dirty="0">
                  <a:solidFill>
                    <a:schemeClr val="bg1"/>
                  </a:solidFill>
                  <a:effectLst/>
                </a:rPr>
                <a:t>Actively influence research grant work programmes via advocacy.  </a:t>
              </a:r>
            </a:p>
          </p:txBody>
        </p:sp>
      </p:grpSp>
      <p:sp>
        <p:nvSpPr>
          <p:cNvPr id="2" name="TextBox 1">
            <a:extLst>
              <a:ext uri="{FF2B5EF4-FFF2-40B4-BE49-F238E27FC236}">
                <a16:creationId xmlns:a16="http://schemas.microsoft.com/office/drawing/2014/main" id="{5E454E5F-FEBF-993C-9AC9-945E73A8A7B6}"/>
              </a:ext>
            </a:extLst>
          </p:cNvPr>
          <p:cNvSpPr txBox="1"/>
          <p:nvPr/>
        </p:nvSpPr>
        <p:spPr>
          <a:xfrm>
            <a:off x="1403648"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092354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C3480CCA-0065-B0CE-B23B-09926E4D6203}"/>
              </a:ext>
            </a:extLst>
          </p:cNvPr>
          <p:cNvGrpSpPr/>
          <p:nvPr/>
        </p:nvGrpSpPr>
        <p:grpSpPr>
          <a:xfrm>
            <a:off x="0" y="1123200"/>
            <a:ext cx="4321036" cy="4020300"/>
            <a:chOff x="0" y="1123200"/>
            <a:chExt cx="4321036" cy="4020300"/>
          </a:xfrm>
        </p:grpSpPr>
        <p:sp>
          <p:nvSpPr>
            <p:cNvPr id="6" name="Round Single Corner of Rectangle 5">
              <a:extLst>
                <a:ext uri="{FF2B5EF4-FFF2-40B4-BE49-F238E27FC236}">
                  <a16:creationId xmlns:a16="http://schemas.microsoft.com/office/drawing/2014/main" id="{303B3F34-7AE8-EF87-261D-354AB2E1EDA8}"/>
                </a:ext>
              </a:extLst>
            </p:cNvPr>
            <p:cNvSpPr/>
            <p:nvPr/>
          </p:nvSpPr>
          <p:spPr>
            <a:xfrm>
              <a:off x="0" y="1123200"/>
              <a:ext cx="4321036" cy="4020300"/>
            </a:xfrm>
            <a:prstGeom prst="round1Rect">
              <a:avLst>
                <a:gd name="adj" fmla="val 31292"/>
              </a:avLst>
            </a:prstGeom>
            <a:solidFill>
              <a:schemeClr val="bg1">
                <a:lumMod val="9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2" name="Oval 31">
              <a:extLst>
                <a:ext uri="{FF2B5EF4-FFF2-40B4-BE49-F238E27FC236}">
                  <a16:creationId xmlns:a16="http://schemas.microsoft.com/office/drawing/2014/main" id="{D23AD77B-0577-8789-B8EC-B1054BAFDFE5}"/>
                </a:ext>
              </a:extLst>
            </p:cNvPr>
            <p:cNvSpPr>
              <a:spLocks noChangeAspect="1"/>
            </p:cNvSpPr>
            <p:nvPr/>
          </p:nvSpPr>
          <p:spPr>
            <a:xfrm>
              <a:off x="1295400" y="1224000"/>
              <a:ext cx="1800000" cy="1800000"/>
            </a:xfrm>
            <a:prstGeom prst="ellipse">
              <a:avLst/>
            </a:prstGeom>
            <a:blipFill>
              <a:blip r:embed="rId3"/>
              <a:stretch>
                <a:fillRect/>
              </a:stretch>
            </a:bli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sp>
        <p:nvSpPr>
          <p:cNvPr id="9" name="Round Single Corner of Rectangle 8">
            <a:extLst>
              <a:ext uri="{FF2B5EF4-FFF2-40B4-BE49-F238E27FC236}">
                <a16:creationId xmlns:a16="http://schemas.microsoft.com/office/drawing/2014/main" id="{6DCDA065-F260-6B3D-C780-B75C69714953}"/>
              </a:ext>
            </a:extLst>
          </p:cNvPr>
          <p:cNvSpPr/>
          <p:nvPr/>
        </p:nvSpPr>
        <p:spPr>
          <a:xfrm flipH="1">
            <a:off x="4453800" y="1119072"/>
            <a:ext cx="4695102" cy="4020300"/>
          </a:xfrm>
          <a:prstGeom prst="round1Rect">
            <a:avLst>
              <a:gd name="adj" fmla="val 31292"/>
            </a:avLst>
          </a:prstGeom>
          <a:solidFill>
            <a:srgbClr val="008D36"/>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grpSp>
        <p:nvGrpSpPr>
          <p:cNvPr id="48" name="Group 47">
            <a:extLst>
              <a:ext uri="{FF2B5EF4-FFF2-40B4-BE49-F238E27FC236}">
                <a16:creationId xmlns:a16="http://schemas.microsoft.com/office/drawing/2014/main" id="{D1AF6DA1-DB67-B357-3AD0-19F32AC872E7}"/>
              </a:ext>
            </a:extLst>
          </p:cNvPr>
          <p:cNvGrpSpPr/>
          <p:nvPr/>
        </p:nvGrpSpPr>
        <p:grpSpPr>
          <a:xfrm>
            <a:off x="4495800" y="1263761"/>
            <a:ext cx="4648200" cy="658752"/>
            <a:chOff x="4495800" y="1263761"/>
            <a:chExt cx="4648200" cy="658752"/>
          </a:xfrm>
        </p:grpSpPr>
        <p:pic>
          <p:nvPicPr>
            <p:cNvPr id="10" name="Graphic 9" descr="Bullseye with solid fill">
              <a:extLst>
                <a:ext uri="{FF2B5EF4-FFF2-40B4-BE49-F238E27FC236}">
                  <a16:creationId xmlns:a16="http://schemas.microsoft.com/office/drawing/2014/main" id="{DA3BE648-E295-14A9-CD64-5EA25AEE7D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10851" y="1263761"/>
              <a:ext cx="381000" cy="381000"/>
            </a:xfrm>
            <a:prstGeom prst="rect">
              <a:avLst/>
            </a:prstGeom>
          </p:spPr>
        </p:pic>
        <p:sp>
          <p:nvSpPr>
            <p:cNvPr id="12" name="TextBox 11">
              <a:extLst>
                <a:ext uri="{FF2B5EF4-FFF2-40B4-BE49-F238E27FC236}">
                  <a16:creationId xmlns:a16="http://schemas.microsoft.com/office/drawing/2014/main" id="{1225993E-2C12-CBCD-28F7-E0D745986FED}"/>
                </a:ext>
              </a:extLst>
            </p:cNvPr>
            <p:cNvSpPr txBox="1"/>
            <p:nvPr/>
          </p:nvSpPr>
          <p:spPr>
            <a:xfrm>
              <a:off x="4495800" y="1707069"/>
              <a:ext cx="4648200" cy="215444"/>
            </a:xfrm>
            <a:prstGeom prst="rect">
              <a:avLst/>
            </a:prstGeom>
            <a:noFill/>
          </p:spPr>
          <p:txBody>
            <a:bodyPr wrap="square" lIns="0" tIns="0" rIns="0" bIns="0" rtlCol="0">
              <a:spAutoFit/>
            </a:bodyPr>
            <a:lstStyle/>
            <a:p>
              <a:pPr marL="38700" algn="ctr" defTabSz="360000">
                <a:spcBef>
                  <a:spcPct val="20000"/>
                </a:spcBef>
                <a:buClr>
                  <a:srgbClr val="C00000"/>
                </a:buClr>
              </a:pPr>
              <a:r>
                <a:rPr lang="en-GB" sz="1400" b="1" dirty="0">
                  <a:solidFill>
                    <a:schemeClr val="bg1"/>
                  </a:solidFill>
                  <a:effectLst/>
                </a:rPr>
                <a:t>Specific objectives include:</a:t>
              </a:r>
              <a:endParaRPr lang="en-GB" sz="1400" dirty="0">
                <a:solidFill>
                  <a:schemeClr val="bg1"/>
                </a:solidFill>
                <a:effectLst/>
              </a:endParaRPr>
            </a:p>
          </p:txBody>
        </p:sp>
      </p:grpSp>
      <p:sp>
        <p:nvSpPr>
          <p:cNvPr id="4" name="Text Placeholder 1">
            <a:extLst>
              <a:ext uri="{FF2B5EF4-FFF2-40B4-BE49-F238E27FC236}">
                <a16:creationId xmlns:a16="http://schemas.microsoft.com/office/drawing/2014/main" id="{897398DF-7444-F6F3-C065-C538390CAEBC}"/>
              </a:ext>
            </a:extLst>
          </p:cNvPr>
          <p:cNvSpPr>
            <a:spLocks noGrp="1"/>
          </p:cNvSpPr>
          <p:nvPr>
            <p:ph type="body" sz="quarter" idx="10"/>
          </p:nvPr>
        </p:nvSpPr>
        <p:spPr/>
        <p:txBody>
          <a:bodyPr/>
          <a:lstStyle/>
          <a:p>
            <a:pPr>
              <a:lnSpc>
                <a:spcPts val="1700"/>
              </a:lnSpc>
            </a:pPr>
            <a:r>
              <a:rPr lang="en-US" sz="2000" i="0" u="none" strike="noStrike" baseline="0" dirty="0">
                <a:solidFill>
                  <a:srgbClr val="008D36"/>
                </a:solidFill>
                <a:latin typeface="+mn-lt"/>
              </a:rPr>
              <a:t>Environmental Sustainability</a:t>
            </a:r>
          </a:p>
          <a:p>
            <a:pPr>
              <a:lnSpc>
                <a:spcPts val="1700"/>
              </a:lnSpc>
            </a:pPr>
            <a:r>
              <a:rPr lang="en-GB" sz="1400" dirty="0">
                <a:solidFill>
                  <a:srgbClr val="AA0000"/>
                </a:solidFill>
                <a:effectLst/>
                <a:latin typeface="Calibri Light" panose="020F0302020204030204" pitchFamily="34" charset="0"/>
                <a:cs typeface="Calibri Light" panose="020F0302020204030204" pitchFamily="34" charset="0"/>
              </a:rPr>
              <a:t>Mindfulness of the environmental footprint and active pursuit of environmental sustainability across all ESC activities</a:t>
            </a:r>
          </a:p>
        </p:txBody>
      </p:sp>
      <p:grpSp>
        <p:nvGrpSpPr>
          <p:cNvPr id="56" name="Group 55">
            <a:extLst>
              <a:ext uri="{FF2B5EF4-FFF2-40B4-BE49-F238E27FC236}">
                <a16:creationId xmlns:a16="http://schemas.microsoft.com/office/drawing/2014/main" id="{E7C5A828-1E7D-8294-38DA-F7674BDD87E0}"/>
              </a:ext>
            </a:extLst>
          </p:cNvPr>
          <p:cNvGrpSpPr/>
          <p:nvPr/>
        </p:nvGrpSpPr>
        <p:grpSpPr>
          <a:xfrm>
            <a:off x="4716000" y="2097203"/>
            <a:ext cx="4167224" cy="276999"/>
            <a:chOff x="4716000" y="2135065"/>
            <a:chExt cx="4167224" cy="276999"/>
          </a:xfrm>
        </p:grpSpPr>
        <p:sp>
          <p:nvSpPr>
            <p:cNvPr id="14" name="TextBox 13">
              <a:extLst>
                <a:ext uri="{FF2B5EF4-FFF2-40B4-BE49-F238E27FC236}">
                  <a16:creationId xmlns:a16="http://schemas.microsoft.com/office/drawing/2014/main" id="{C3BC7A6A-A30C-BBF7-B1F8-2722CE9E4057}"/>
                </a:ext>
              </a:extLst>
            </p:cNvPr>
            <p:cNvSpPr txBox="1"/>
            <p:nvPr/>
          </p:nvSpPr>
          <p:spPr>
            <a:xfrm>
              <a:off x="5112000" y="2135065"/>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Establish the ESC staff position of an environmental officer and create an </a:t>
              </a:r>
              <a:br>
                <a:rPr lang="en-GB" sz="900" spc="20" dirty="0">
                  <a:solidFill>
                    <a:schemeClr val="bg1"/>
                  </a:solidFill>
                  <a:effectLst/>
                </a:rPr>
              </a:br>
              <a:r>
                <a:rPr lang="en-GB" sz="900" spc="20" dirty="0">
                  <a:solidFill>
                    <a:schemeClr val="bg1"/>
                  </a:solidFill>
                  <a:effectLst/>
                </a:rPr>
                <a:t>overall sustainability plan for the Society. </a:t>
              </a:r>
            </a:p>
          </p:txBody>
        </p:sp>
        <p:grpSp>
          <p:nvGrpSpPr>
            <p:cNvPr id="16" name="Group 15">
              <a:extLst>
                <a:ext uri="{FF2B5EF4-FFF2-40B4-BE49-F238E27FC236}">
                  <a16:creationId xmlns:a16="http://schemas.microsoft.com/office/drawing/2014/main" id="{65CC7625-DBBC-82E7-0B87-7551B3BE7CDF}"/>
                </a:ext>
              </a:extLst>
            </p:cNvPr>
            <p:cNvGrpSpPr/>
            <p:nvPr/>
          </p:nvGrpSpPr>
          <p:grpSpPr>
            <a:xfrm>
              <a:off x="4716000" y="2172969"/>
              <a:ext cx="215445" cy="215444"/>
              <a:chOff x="4013656" y="2330106"/>
              <a:chExt cx="215445" cy="215444"/>
            </a:xfrm>
          </p:grpSpPr>
          <p:sp>
            <p:nvSpPr>
              <p:cNvPr id="17" name="Teardrop 16">
                <a:extLst>
                  <a:ext uri="{FF2B5EF4-FFF2-40B4-BE49-F238E27FC236}">
                    <a16:creationId xmlns:a16="http://schemas.microsoft.com/office/drawing/2014/main" id="{8762BC76-6745-397D-6CF4-D825EF7ACF1C}"/>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18" name="TextBox 17">
                <a:extLst>
                  <a:ext uri="{FF2B5EF4-FFF2-40B4-BE49-F238E27FC236}">
                    <a16:creationId xmlns:a16="http://schemas.microsoft.com/office/drawing/2014/main" id="{7EF3B4CE-D2FE-33AD-76BB-81379D33D70C}"/>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1</a:t>
                </a:r>
              </a:p>
            </p:txBody>
          </p:sp>
        </p:grpSp>
      </p:grpSp>
      <p:pic>
        <p:nvPicPr>
          <p:cNvPr id="43" name="Picture 42">
            <a:extLst>
              <a:ext uri="{FF2B5EF4-FFF2-40B4-BE49-F238E27FC236}">
                <a16:creationId xmlns:a16="http://schemas.microsoft.com/office/drawing/2014/main" id="{FD7CB40D-CA90-C07D-F3BF-4374A24DBF00}"/>
              </a:ext>
            </a:extLst>
          </p:cNvPr>
          <p:cNvPicPr>
            <a:picLocks noChangeAspect="1"/>
          </p:cNvPicPr>
          <p:nvPr/>
        </p:nvPicPr>
        <p:blipFill>
          <a:blip r:embed="rId6"/>
          <a:stretch>
            <a:fillRect/>
          </a:stretch>
        </p:blipFill>
        <p:spPr>
          <a:xfrm>
            <a:off x="432000" y="360000"/>
            <a:ext cx="434340" cy="434340"/>
          </a:xfrm>
          <a:prstGeom prst="rect">
            <a:avLst/>
          </a:prstGeom>
          <a:effectLst>
            <a:outerShdw blurRad="50800" dist="38100" dir="2700000" algn="tl" rotWithShape="0">
              <a:prstClr val="black">
                <a:alpha val="20000"/>
              </a:prstClr>
            </a:outerShdw>
          </a:effectLst>
        </p:spPr>
      </p:pic>
      <p:grpSp>
        <p:nvGrpSpPr>
          <p:cNvPr id="47" name="Group 46">
            <a:extLst>
              <a:ext uri="{FF2B5EF4-FFF2-40B4-BE49-F238E27FC236}">
                <a16:creationId xmlns:a16="http://schemas.microsoft.com/office/drawing/2014/main" id="{719EA5F4-6C35-91AA-C23A-E9F44774D57F}"/>
              </a:ext>
            </a:extLst>
          </p:cNvPr>
          <p:cNvGrpSpPr/>
          <p:nvPr/>
        </p:nvGrpSpPr>
        <p:grpSpPr>
          <a:xfrm>
            <a:off x="324647" y="3240000"/>
            <a:ext cx="3524383" cy="1903500"/>
            <a:chOff x="324647" y="3240000"/>
            <a:chExt cx="3524383" cy="1903500"/>
          </a:xfrm>
        </p:grpSpPr>
        <p:sp>
          <p:nvSpPr>
            <p:cNvPr id="31" name="TextBox 30">
              <a:extLst>
                <a:ext uri="{FF2B5EF4-FFF2-40B4-BE49-F238E27FC236}">
                  <a16:creationId xmlns:a16="http://schemas.microsoft.com/office/drawing/2014/main" id="{1AE5B523-A3F9-765D-05F0-20FDD43B9837}"/>
                </a:ext>
              </a:extLst>
            </p:cNvPr>
            <p:cNvSpPr txBox="1"/>
            <p:nvPr/>
          </p:nvSpPr>
          <p:spPr>
            <a:xfrm>
              <a:off x="612000" y="3240000"/>
              <a:ext cx="3237030" cy="1325876"/>
            </a:xfrm>
            <a:prstGeom prst="rect">
              <a:avLst/>
            </a:prstGeom>
            <a:noFill/>
          </p:spPr>
          <p:txBody>
            <a:bodyPr wrap="square" lIns="0" tIns="0" rIns="0" bIns="0" rtlCol="0">
              <a:spAutoFit/>
            </a:bodyPr>
            <a:lstStyle/>
            <a:p>
              <a:pPr algn="just">
                <a:lnSpc>
                  <a:spcPts val="1300"/>
                </a:lnSpc>
              </a:pPr>
              <a:r>
                <a:rPr lang="en-US" sz="1000" u="none" strike="noStrike" spc="20" dirty="0">
                  <a:solidFill>
                    <a:schemeClr val="tx1">
                      <a:lumMod val="75000"/>
                      <a:lumOff val="25000"/>
                    </a:schemeClr>
                  </a:solidFill>
                  <a:latin typeface="Calibri Light" panose="020F0302020204030204" pitchFamily="34" charset="0"/>
                  <a:cs typeface="Calibri Light" panose="020F0302020204030204" pitchFamily="34" charset="0"/>
                </a:rPr>
                <a:t>Environmental sustainability of operations and activities will be a necessity in the future, with a particular responsibility towards environmental sustainability in the context of cardiovascular disease and health. Credible efforts towards environmental sustainability furthermore constitute an increasingly important component of an </a:t>
              </a:r>
              <a:r>
                <a:rPr lang="en-US" sz="1000" u="none" strike="noStrike" spc="20" dirty="0" err="1">
                  <a:solidFill>
                    <a:schemeClr val="tx1">
                      <a:lumMod val="75000"/>
                      <a:lumOff val="25000"/>
                    </a:schemeClr>
                  </a:solidFill>
                  <a:latin typeface="Calibri Light" panose="020F0302020204030204" pitchFamily="34" charset="0"/>
                  <a:cs typeface="Calibri Light" panose="020F0302020204030204" pitchFamily="34" charset="0"/>
                </a:rPr>
                <a:t>organisation´s</a:t>
              </a:r>
              <a:r>
                <a:rPr lang="en-US" sz="1000" u="none" strike="noStrike" spc="20" dirty="0">
                  <a:solidFill>
                    <a:schemeClr val="tx1">
                      <a:lumMod val="75000"/>
                      <a:lumOff val="25000"/>
                    </a:schemeClr>
                  </a:solidFill>
                  <a:latin typeface="Calibri Light" panose="020F0302020204030204" pitchFamily="34" charset="0"/>
                  <a:cs typeface="Calibri Light" panose="020F0302020204030204" pitchFamily="34" charset="0"/>
                </a:rPr>
                <a:t> reputation and brand. Finally, environmentally sustainable operations will be financially beneficial. </a:t>
              </a:r>
              <a:endParaRPr lang="en-US" sz="800" spc="20" dirty="0">
                <a:solidFill>
                  <a:schemeClr val="tx1">
                    <a:lumMod val="75000"/>
                    <a:lumOff val="25000"/>
                  </a:schemeClr>
                </a:solidFill>
                <a:latin typeface="Calibri Light" panose="020F0302020204030204" pitchFamily="34" charset="0"/>
                <a:cs typeface="Calibri Light" panose="020F0302020204030204" pitchFamily="34" charset="0"/>
              </a:endParaRPr>
            </a:p>
          </p:txBody>
        </p:sp>
        <p:grpSp>
          <p:nvGrpSpPr>
            <p:cNvPr id="13" name="Group 12">
              <a:extLst>
                <a:ext uri="{FF2B5EF4-FFF2-40B4-BE49-F238E27FC236}">
                  <a16:creationId xmlns:a16="http://schemas.microsoft.com/office/drawing/2014/main" id="{E35FC3A6-ADCC-B893-2A98-606DEFC35304}"/>
                </a:ext>
              </a:extLst>
            </p:cNvPr>
            <p:cNvGrpSpPr/>
            <p:nvPr/>
          </p:nvGrpSpPr>
          <p:grpSpPr>
            <a:xfrm>
              <a:off x="324647" y="3265782"/>
              <a:ext cx="72000" cy="1877718"/>
              <a:chOff x="324647" y="3140377"/>
              <a:chExt cx="72000" cy="1877718"/>
            </a:xfrm>
          </p:grpSpPr>
          <p:cxnSp>
            <p:nvCxnSpPr>
              <p:cNvPr id="33" name="Connecteur droit 8">
                <a:extLst>
                  <a:ext uri="{FF2B5EF4-FFF2-40B4-BE49-F238E27FC236}">
                    <a16:creationId xmlns:a16="http://schemas.microsoft.com/office/drawing/2014/main" id="{3CF15FC8-8378-B876-E80F-06A49B32E43D}"/>
                  </a:ext>
                </a:extLst>
              </p:cNvPr>
              <p:cNvCxnSpPr>
                <a:cxnSpLocks/>
              </p:cNvCxnSpPr>
              <p:nvPr/>
            </p:nvCxnSpPr>
            <p:spPr>
              <a:xfrm flipV="1">
                <a:off x="360647" y="3181350"/>
                <a:ext cx="0" cy="1836745"/>
              </a:xfrm>
              <a:prstGeom prst="line">
                <a:avLst/>
              </a:prstGeom>
              <a:ln w="6350">
                <a:solidFill>
                  <a:schemeClr val="bg1">
                    <a:lumMod val="85000"/>
                  </a:schemeClr>
                </a:solidFill>
                <a:tailEnd type="none"/>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EC8D39B8-8ECB-9A1E-B278-C58F9836CE54}"/>
                  </a:ext>
                </a:extLst>
              </p:cNvPr>
              <p:cNvSpPr>
                <a:spLocks noChangeAspect="1"/>
              </p:cNvSpPr>
              <p:nvPr/>
            </p:nvSpPr>
            <p:spPr>
              <a:xfrm>
                <a:off x="324647" y="3140377"/>
                <a:ext cx="72000" cy="72000"/>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FR"/>
              </a:p>
            </p:txBody>
          </p:sp>
        </p:grpSp>
      </p:grpSp>
      <p:grpSp>
        <p:nvGrpSpPr>
          <p:cNvPr id="57" name="Group 56">
            <a:extLst>
              <a:ext uri="{FF2B5EF4-FFF2-40B4-BE49-F238E27FC236}">
                <a16:creationId xmlns:a16="http://schemas.microsoft.com/office/drawing/2014/main" id="{56740F9B-A544-30AA-985B-B874BC0DFAD7}"/>
              </a:ext>
            </a:extLst>
          </p:cNvPr>
          <p:cNvGrpSpPr/>
          <p:nvPr/>
        </p:nvGrpSpPr>
        <p:grpSpPr>
          <a:xfrm>
            <a:off x="4716000" y="2437506"/>
            <a:ext cx="4167224" cy="215444"/>
            <a:chOff x="4716000" y="2475368"/>
            <a:chExt cx="4167224" cy="215444"/>
          </a:xfrm>
        </p:grpSpPr>
        <p:grpSp>
          <p:nvGrpSpPr>
            <p:cNvPr id="19" name="Group 18">
              <a:extLst>
                <a:ext uri="{FF2B5EF4-FFF2-40B4-BE49-F238E27FC236}">
                  <a16:creationId xmlns:a16="http://schemas.microsoft.com/office/drawing/2014/main" id="{000FCF94-44DA-B2B4-08C2-1A26A61DC126}"/>
                </a:ext>
              </a:extLst>
            </p:cNvPr>
            <p:cNvGrpSpPr/>
            <p:nvPr/>
          </p:nvGrpSpPr>
          <p:grpSpPr>
            <a:xfrm>
              <a:off x="4716000" y="2475368"/>
              <a:ext cx="215445" cy="215444"/>
              <a:chOff x="4013656" y="2330106"/>
              <a:chExt cx="215445" cy="215444"/>
            </a:xfrm>
          </p:grpSpPr>
          <p:sp>
            <p:nvSpPr>
              <p:cNvPr id="20" name="Teardrop 19">
                <a:extLst>
                  <a:ext uri="{FF2B5EF4-FFF2-40B4-BE49-F238E27FC236}">
                    <a16:creationId xmlns:a16="http://schemas.microsoft.com/office/drawing/2014/main" id="{B9919D8F-846C-33AA-89D2-D711BBA3C00D}"/>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1" name="TextBox 20">
                <a:extLst>
                  <a:ext uri="{FF2B5EF4-FFF2-40B4-BE49-F238E27FC236}">
                    <a16:creationId xmlns:a16="http://schemas.microsoft.com/office/drawing/2014/main" id="{AC577EA3-2726-B291-477C-4561A35BF719}"/>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2</a:t>
                </a:r>
              </a:p>
            </p:txBody>
          </p:sp>
        </p:grpSp>
        <p:sp>
          <p:nvSpPr>
            <p:cNvPr id="49" name="TextBox 48">
              <a:extLst>
                <a:ext uri="{FF2B5EF4-FFF2-40B4-BE49-F238E27FC236}">
                  <a16:creationId xmlns:a16="http://schemas.microsoft.com/office/drawing/2014/main" id="{0ECE2AE4-F5AB-AF46-6C58-45DAB46DC958}"/>
                </a:ext>
              </a:extLst>
            </p:cNvPr>
            <p:cNvSpPr txBox="1"/>
            <p:nvPr/>
          </p:nvSpPr>
          <p:spPr>
            <a:xfrm>
              <a:off x="5112000" y="2506145"/>
              <a:ext cx="3771224" cy="1384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Aim for carbon neutral operations.</a:t>
              </a:r>
            </a:p>
          </p:txBody>
        </p:sp>
      </p:grpSp>
      <p:grpSp>
        <p:nvGrpSpPr>
          <p:cNvPr id="58" name="Group 57">
            <a:extLst>
              <a:ext uri="{FF2B5EF4-FFF2-40B4-BE49-F238E27FC236}">
                <a16:creationId xmlns:a16="http://schemas.microsoft.com/office/drawing/2014/main" id="{2AFDEF7C-333A-8D2D-2004-142DAA367136}"/>
              </a:ext>
            </a:extLst>
          </p:cNvPr>
          <p:cNvGrpSpPr/>
          <p:nvPr/>
        </p:nvGrpSpPr>
        <p:grpSpPr>
          <a:xfrm>
            <a:off x="4716000" y="2716045"/>
            <a:ext cx="4167224" cy="276999"/>
            <a:chOff x="4716000" y="2753907"/>
            <a:chExt cx="4167224" cy="276999"/>
          </a:xfrm>
        </p:grpSpPr>
        <p:grpSp>
          <p:nvGrpSpPr>
            <p:cNvPr id="22" name="Group 21">
              <a:extLst>
                <a:ext uri="{FF2B5EF4-FFF2-40B4-BE49-F238E27FC236}">
                  <a16:creationId xmlns:a16="http://schemas.microsoft.com/office/drawing/2014/main" id="{1284712B-73F0-4AAF-31CF-88B0818D505F}"/>
                </a:ext>
              </a:extLst>
            </p:cNvPr>
            <p:cNvGrpSpPr/>
            <p:nvPr/>
          </p:nvGrpSpPr>
          <p:grpSpPr>
            <a:xfrm>
              <a:off x="4716000" y="2784685"/>
              <a:ext cx="215445" cy="215444"/>
              <a:chOff x="4013656" y="2330106"/>
              <a:chExt cx="215445" cy="215444"/>
            </a:xfrm>
          </p:grpSpPr>
          <p:sp>
            <p:nvSpPr>
              <p:cNvPr id="23" name="Teardrop 22">
                <a:extLst>
                  <a:ext uri="{FF2B5EF4-FFF2-40B4-BE49-F238E27FC236}">
                    <a16:creationId xmlns:a16="http://schemas.microsoft.com/office/drawing/2014/main" id="{56535D53-B195-F5B2-6509-36B4E9B36BB7}"/>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4" name="TextBox 23">
                <a:extLst>
                  <a:ext uri="{FF2B5EF4-FFF2-40B4-BE49-F238E27FC236}">
                    <a16:creationId xmlns:a16="http://schemas.microsoft.com/office/drawing/2014/main" id="{FD5A854C-3B4D-138C-5E7E-C7F2AE808FD0}"/>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3</a:t>
                </a:r>
              </a:p>
            </p:txBody>
          </p:sp>
        </p:grpSp>
        <p:sp>
          <p:nvSpPr>
            <p:cNvPr id="50" name="TextBox 49">
              <a:extLst>
                <a:ext uri="{FF2B5EF4-FFF2-40B4-BE49-F238E27FC236}">
                  <a16:creationId xmlns:a16="http://schemas.microsoft.com/office/drawing/2014/main" id="{30F0458B-C4C5-70EC-6C1E-53340B17C686}"/>
                </a:ext>
              </a:extLst>
            </p:cNvPr>
            <p:cNvSpPr txBox="1"/>
            <p:nvPr/>
          </p:nvSpPr>
          <p:spPr>
            <a:xfrm>
              <a:off x="5112000" y="2753907"/>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Prioritise the provision of education on sustainability in cardiovascular healthcare. </a:t>
              </a:r>
            </a:p>
          </p:txBody>
        </p:sp>
      </p:grpSp>
      <p:grpSp>
        <p:nvGrpSpPr>
          <p:cNvPr id="59" name="Group 58">
            <a:extLst>
              <a:ext uri="{FF2B5EF4-FFF2-40B4-BE49-F238E27FC236}">
                <a16:creationId xmlns:a16="http://schemas.microsoft.com/office/drawing/2014/main" id="{27AC302D-9A20-452E-108A-F8D6044BB9A3}"/>
              </a:ext>
            </a:extLst>
          </p:cNvPr>
          <p:cNvGrpSpPr/>
          <p:nvPr/>
        </p:nvGrpSpPr>
        <p:grpSpPr>
          <a:xfrm>
            <a:off x="4716000" y="3057615"/>
            <a:ext cx="4167224" cy="276999"/>
            <a:chOff x="4716000" y="3095477"/>
            <a:chExt cx="4167224" cy="276999"/>
          </a:xfrm>
        </p:grpSpPr>
        <p:grpSp>
          <p:nvGrpSpPr>
            <p:cNvPr id="25" name="Group 24">
              <a:extLst>
                <a:ext uri="{FF2B5EF4-FFF2-40B4-BE49-F238E27FC236}">
                  <a16:creationId xmlns:a16="http://schemas.microsoft.com/office/drawing/2014/main" id="{2EF68A2B-7CD6-F8A3-80DA-770E650007B5}"/>
                </a:ext>
              </a:extLst>
            </p:cNvPr>
            <p:cNvGrpSpPr/>
            <p:nvPr/>
          </p:nvGrpSpPr>
          <p:grpSpPr>
            <a:xfrm>
              <a:off x="4716000" y="3121272"/>
              <a:ext cx="215445" cy="215444"/>
              <a:chOff x="4013656" y="2330106"/>
              <a:chExt cx="215445" cy="215444"/>
            </a:xfrm>
          </p:grpSpPr>
          <p:sp>
            <p:nvSpPr>
              <p:cNvPr id="26" name="Teardrop 25">
                <a:extLst>
                  <a:ext uri="{FF2B5EF4-FFF2-40B4-BE49-F238E27FC236}">
                    <a16:creationId xmlns:a16="http://schemas.microsoft.com/office/drawing/2014/main" id="{898B5514-2742-657A-071B-1676BF7651CD}"/>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27" name="TextBox 26">
                <a:extLst>
                  <a:ext uri="{FF2B5EF4-FFF2-40B4-BE49-F238E27FC236}">
                    <a16:creationId xmlns:a16="http://schemas.microsoft.com/office/drawing/2014/main" id="{1C94439D-88A8-E283-0C7D-2FA577885F00}"/>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4</a:t>
                </a:r>
              </a:p>
            </p:txBody>
          </p:sp>
        </p:grpSp>
        <p:sp>
          <p:nvSpPr>
            <p:cNvPr id="51" name="TextBox 50">
              <a:extLst>
                <a:ext uri="{FF2B5EF4-FFF2-40B4-BE49-F238E27FC236}">
                  <a16:creationId xmlns:a16="http://schemas.microsoft.com/office/drawing/2014/main" id="{C3A1F44A-E308-E6D8-3640-0A09C44306F2}"/>
                </a:ext>
              </a:extLst>
            </p:cNvPr>
            <p:cNvSpPr txBox="1"/>
            <p:nvPr/>
          </p:nvSpPr>
          <p:spPr>
            <a:xfrm>
              <a:off x="5112000" y="3095477"/>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Actively engage with National Cardiac Societies around topics on sustainability. </a:t>
              </a:r>
            </a:p>
          </p:txBody>
        </p:sp>
      </p:grpSp>
      <p:grpSp>
        <p:nvGrpSpPr>
          <p:cNvPr id="60" name="Group 59">
            <a:extLst>
              <a:ext uri="{FF2B5EF4-FFF2-40B4-BE49-F238E27FC236}">
                <a16:creationId xmlns:a16="http://schemas.microsoft.com/office/drawing/2014/main" id="{F285FF85-FA8E-2425-92D9-84310C35B653}"/>
              </a:ext>
            </a:extLst>
          </p:cNvPr>
          <p:cNvGrpSpPr/>
          <p:nvPr/>
        </p:nvGrpSpPr>
        <p:grpSpPr>
          <a:xfrm>
            <a:off x="4716000" y="3424561"/>
            <a:ext cx="4167224" cy="283631"/>
            <a:chOff x="4716000" y="3462423"/>
            <a:chExt cx="4167224" cy="283631"/>
          </a:xfrm>
        </p:grpSpPr>
        <p:grpSp>
          <p:nvGrpSpPr>
            <p:cNvPr id="28" name="Group 27">
              <a:extLst>
                <a:ext uri="{FF2B5EF4-FFF2-40B4-BE49-F238E27FC236}">
                  <a16:creationId xmlns:a16="http://schemas.microsoft.com/office/drawing/2014/main" id="{A8D9460E-E36B-3CE5-49BD-49B56A993DB4}"/>
                </a:ext>
              </a:extLst>
            </p:cNvPr>
            <p:cNvGrpSpPr/>
            <p:nvPr/>
          </p:nvGrpSpPr>
          <p:grpSpPr>
            <a:xfrm>
              <a:off x="4716000" y="3462423"/>
              <a:ext cx="215445" cy="215444"/>
              <a:chOff x="4013656" y="2330106"/>
              <a:chExt cx="215445" cy="215444"/>
            </a:xfrm>
          </p:grpSpPr>
          <p:sp>
            <p:nvSpPr>
              <p:cNvPr id="29" name="Teardrop 28">
                <a:extLst>
                  <a:ext uri="{FF2B5EF4-FFF2-40B4-BE49-F238E27FC236}">
                    <a16:creationId xmlns:a16="http://schemas.microsoft.com/office/drawing/2014/main" id="{41B64FD9-1CB3-B69A-96FC-BF88C265CBB0}"/>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0" name="TextBox 29">
                <a:extLst>
                  <a:ext uri="{FF2B5EF4-FFF2-40B4-BE49-F238E27FC236}">
                    <a16:creationId xmlns:a16="http://schemas.microsoft.com/office/drawing/2014/main" id="{EDE6EC44-8BE8-74B3-8DE9-24E423351684}"/>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5</a:t>
                </a:r>
              </a:p>
            </p:txBody>
          </p:sp>
        </p:grpSp>
        <p:sp>
          <p:nvSpPr>
            <p:cNvPr id="52" name="TextBox 51">
              <a:extLst>
                <a:ext uri="{FF2B5EF4-FFF2-40B4-BE49-F238E27FC236}">
                  <a16:creationId xmlns:a16="http://schemas.microsoft.com/office/drawing/2014/main" id="{BDB44820-D535-42D1-139A-27D468D4A5D0}"/>
                </a:ext>
              </a:extLst>
            </p:cNvPr>
            <p:cNvSpPr txBox="1"/>
            <p:nvPr/>
          </p:nvSpPr>
          <p:spPr>
            <a:xfrm>
              <a:off x="5112000" y="3469055"/>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Actively engage with industry, regulators, and healthcare providers around sustainability of cardiovascular practice. </a:t>
              </a:r>
            </a:p>
          </p:txBody>
        </p:sp>
      </p:grpSp>
      <p:grpSp>
        <p:nvGrpSpPr>
          <p:cNvPr id="61" name="Group 60">
            <a:extLst>
              <a:ext uri="{FF2B5EF4-FFF2-40B4-BE49-F238E27FC236}">
                <a16:creationId xmlns:a16="http://schemas.microsoft.com/office/drawing/2014/main" id="{6C051FBF-3079-53F8-E79A-2CFE1E4045BC}"/>
              </a:ext>
            </a:extLst>
          </p:cNvPr>
          <p:cNvGrpSpPr/>
          <p:nvPr/>
        </p:nvGrpSpPr>
        <p:grpSpPr>
          <a:xfrm>
            <a:off x="4716000" y="3793482"/>
            <a:ext cx="4167224" cy="215444"/>
            <a:chOff x="4716000" y="3802114"/>
            <a:chExt cx="4167224" cy="215444"/>
          </a:xfrm>
        </p:grpSpPr>
        <p:grpSp>
          <p:nvGrpSpPr>
            <p:cNvPr id="34" name="Group 33">
              <a:extLst>
                <a:ext uri="{FF2B5EF4-FFF2-40B4-BE49-F238E27FC236}">
                  <a16:creationId xmlns:a16="http://schemas.microsoft.com/office/drawing/2014/main" id="{B72C1E64-F68A-5F35-DE71-F3EBCD8B5EE9}"/>
                </a:ext>
              </a:extLst>
            </p:cNvPr>
            <p:cNvGrpSpPr/>
            <p:nvPr/>
          </p:nvGrpSpPr>
          <p:grpSpPr>
            <a:xfrm>
              <a:off x="4716000" y="3802114"/>
              <a:ext cx="215445" cy="215444"/>
              <a:chOff x="4013656" y="2330106"/>
              <a:chExt cx="215445" cy="215444"/>
            </a:xfrm>
          </p:grpSpPr>
          <p:sp>
            <p:nvSpPr>
              <p:cNvPr id="35" name="Teardrop 34">
                <a:extLst>
                  <a:ext uri="{FF2B5EF4-FFF2-40B4-BE49-F238E27FC236}">
                    <a16:creationId xmlns:a16="http://schemas.microsoft.com/office/drawing/2014/main" id="{DD0FF74C-08C9-5FD8-48D1-5F473D001F2A}"/>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6" name="TextBox 35">
                <a:extLst>
                  <a:ext uri="{FF2B5EF4-FFF2-40B4-BE49-F238E27FC236}">
                    <a16:creationId xmlns:a16="http://schemas.microsoft.com/office/drawing/2014/main" id="{754327A9-72CE-128D-1C8F-AB2F6D125FE7}"/>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6</a:t>
                </a:r>
              </a:p>
            </p:txBody>
          </p:sp>
        </p:grpSp>
        <p:sp>
          <p:nvSpPr>
            <p:cNvPr id="53" name="TextBox 52">
              <a:extLst>
                <a:ext uri="{FF2B5EF4-FFF2-40B4-BE49-F238E27FC236}">
                  <a16:creationId xmlns:a16="http://schemas.microsoft.com/office/drawing/2014/main" id="{86319248-CC09-EC6B-F9E0-74AB43FF6FD0}"/>
                </a:ext>
              </a:extLst>
            </p:cNvPr>
            <p:cNvSpPr txBox="1"/>
            <p:nvPr/>
          </p:nvSpPr>
          <p:spPr>
            <a:xfrm>
              <a:off x="5112000" y="3832892"/>
              <a:ext cx="3771224" cy="1384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Make environmental issues a priority in research funding. </a:t>
              </a:r>
            </a:p>
          </p:txBody>
        </p:sp>
      </p:grpSp>
      <p:grpSp>
        <p:nvGrpSpPr>
          <p:cNvPr id="62" name="Group 61">
            <a:extLst>
              <a:ext uri="{FF2B5EF4-FFF2-40B4-BE49-F238E27FC236}">
                <a16:creationId xmlns:a16="http://schemas.microsoft.com/office/drawing/2014/main" id="{1C7ED5B0-7AB1-4C81-3425-9CFB4C4404B0}"/>
              </a:ext>
            </a:extLst>
          </p:cNvPr>
          <p:cNvGrpSpPr/>
          <p:nvPr/>
        </p:nvGrpSpPr>
        <p:grpSpPr>
          <a:xfrm>
            <a:off x="4716000" y="4090754"/>
            <a:ext cx="4167224" cy="276999"/>
            <a:chOff x="4716000" y="4128616"/>
            <a:chExt cx="4167224" cy="276999"/>
          </a:xfrm>
        </p:grpSpPr>
        <p:grpSp>
          <p:nvGrpSpPr>
            <p:cNvPr id="37" name="Group 36">
              <a:extLst>
                <a:ext uri="{FF2B5EF4-FFF2-40B4-BE49-F238E27FC236}">
                  <a16:creationId xmlns:a16="http://schemas.microsoft.com/office/drawing/2014/main" id="{3544E91B-F952-959C-D6D7-156CF15DC9AE}"/>
                </a:ext>
              </a:extLst>
            </p:cNvPr>
            <p:cNvGrpSpPr/>
            <p:nvPr/>
          </p:nvGrpSpPr>
          <p:grpSpPr>
            <a:xfrm>
              <a:off x="4716000" y="4152388"/>
              <a:ext cx="215445" cy="215444"/>
              <a:chOff x="4013656" y="2330106"/>
              <a:chExt cx="215445" cy="215444"/>
            </a:xfrm>
          </p:grpSpPr>
          <p:sp>
            <p:nvSpPr>
              <p:cNvPr id="38" name="Teardrop 37">
                <a:extLst>
                  <a:ext uri="{FF2B5EF4-FFF2-40B4-BE49-F238E27FC236}">
                    <a16:creationId xmlns:a16="http://schemas.microsoft.com/office/drawing/2014/main" id="{697AE65F-99F4-3AF5-9951-C4C53314F14C}"/>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39" name="TextBox 38">
                <a:extLst>
                  <a:ext uri="{FF2B5EF4-FFF2-40B4-BE49-F238E27FC236}">
                    <a16:creationId xmlns:a16="http://schemas.microsoft.com/office/drawing/2014/main" id="{E1288800-88B8-6B47-BEF0-3E80E8D2D01C}"/>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7</a:t>
                </a:r>
              </a:p>
            </p:txBody>
          </p:sp>
        </p:grpSp>
        <p:sp>
          <p:nvSpPr>
            <p:cNvPr id="54" name="TextBox 53">
              <a:extLst>
                <a:ext uri="{FF2B5EF4-FFF2-40B4-BE49-F238E27FC236}">
                  <a16:creationId xmlns:a16="http://schemas.microsoft.com/office/drawing/2014/main" id="{0BCADEB6-2F7E-9A39-040F-0C877683EF93}"/>
                </a:ext>
              </a:extLst>
            </p:cNvPr>
            <p:cNvSpPr txBox="1"/>
            <p:nvPr/>
          </p:nvSpPr>
          <p:spPr>
            <a:xfrm>
              <a:off x="5112000" y="4128616"/>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Prioritise environmental impact on cardiovascular health in the advocacy agenda and introduce and use of the term “cardio-hazardous”. </a:t>
              </a:r>
            </a:p>
          </p:txBody>
        </p:sp>
      </p:grpSp>
      <p:grpSp>
        <p:nvGrpSpPr>
          <p:cNvPr id="63" name="Group 62">
            <a:extLst>
              <a:ext uri="{FF2B5EF4-FFF2-40B4-BE49-F238E27FC236}">
                <a16:creationId xmlns:a16="http://schemas.microsoft.com/office/drawing/2014/main" id="{3FBBDAD1-311E-E15B-08FE-1C257749A17B}"/>
              </a:ext>
            </a:extLst>
          </p:cNvPr>
          <p:cNvGrpSpPr/>
          <p:nvPr/>
        </p:nvGrpSpPr>
        <p:grpSpPr>
          <a:xfrm>
            <a:off x="4716000" y="4459181"/>
            <a:ext cx="4167224" cy="276999"/>
            <a:chOff x="4716000" y="4497043"/>
            <a:chExt cx="4167224" cy="276999"/>
          </a:xfrm>
        </p:grpSpPr>
        <p:grpSp>
          <p:nvGrpSpPr>
            <p:cNvPr id="40" name="Group 39">
              <a:extLst>
                <a:ext uri="{FF2B5EF4-FFF2-40B4-BE49-F238E27FC236}">
                  <a16:creationId xmlns:a16="http://schemas.microsoft.com/office/drawing/2014/main" id="{53934B24-97D6-F5D1-AD47-9C81E24CBDF6}"/>
                </a:ext>
              </a:extLst>
            </p:cNvPr>
            <p:cNvGrpSpPr/>
            <p:nvPr/>
          </p:nvGrpSpPr>
          <p:grpSpPr>
            <a:xfrm>
              <a:off x="4716000" y="4511215"/>
              <a:ext cx="215445" cy="215444"/>
              <a:chOff x="4013656" y="2330106"/>
              <a:chExt cx="215445" cy="215444"/>
            </a:xfrm>
          </p:grpSpPr>
          <p:sp>
            <p:nvSpPr>
              <p:cNvPr id="41" name="Teardrop 40">
                <a:extLst>
                  <a:ext uri="{FF2B5EF4-FFF2-40B4-BE49-F238E27FC236}">
                    <a16:creationId xmlns:a16="http://schemas.microsoft.com/office/drawing/2014/main" id="{7DCDC22B-294C-F883-0962-01ED38A1C65F}"/>
                  </a:ext>
                </a:extLst>
              </p:cNvPr>
              <p:cNvSpPr/>
              <p:nvPr/>
            </p:nvSpPr>
            <p:spPr>
              <a:xfrm>
                <a:off x="4013656" y="2330106"/>
                <a:ext cx="215444" cy="215444"/>
              </a:xfrm>
              <a:prstGeom prst="teardrop">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FR"/>
              </a:p>
            </p:txBody>
          </p:sp>
          <p:sp>
            <p:nvSpPr>
              <p:cNvPr id="42" name="TextBox 41">
                <a:extLst>
                  <a:ext uri="{FF2B5EF4-FFF2-40B4-BE49-F238E27FC236}">
                    <a16:creationId xmlns:a16="http://schemas.microsoft.com/office/drawing/2014/main" id="{EC75CEC2-486F-FC25-A93E-DEF8E8A3EE18}"/>
                  </a:ext>
                </a:extLst>
              </p:cNvPr>
              <p:cNvSpPr txBox="1"/>
              <p:nvPr/>
            </p:nvSpPr>
            <p:spPr>
              <a:xfrm>
                <a:off x="4013656" y="2360884"/>
                <a:ext cx="215445" cy="138499"/>
              </a:xfrm>
              <a:prstGeom prst="rect">
                <a:avLst/>
              </a:prstGeom>
              <a:noFill/>
            </p:spPr>
            <p:txBody>
              <a:bodyPr wrap="square" lIns="0" tIns="0" rIns="0" bIns="0" rtlCol="0">
                <a:spAutoFit/>
              </a:bodyPr>
              <a:lstStyle/>
              <a:p>
                <a:pPr algn="ctr"/>
                <a:r>
                  <a:rPr lang="en-GB" sz="900" b="1" dirty="0">
                    <a:solidFill>
                      <a:srgbClr val="008D36"/>
                    </a:solidFill>
                    <a:effectLst/>
                  </a:rPr>
                  <a:t>8</a:t>
                </a:r>
              </a:p>
            </p:txBody>
          </p:sp>
        </p:grpSp>
        <p:sp>
          <p:nvSpPr>
            <p:cNvPr id="55" name="TextBox 54">
              <a:extLst>
                <a:ext uri="{FF2B5EF4-FFF2-40B4-BE49-F238E27FC236}">
                  <a16:creationId xmlns:a16="http://schemas.microsoft.com/office/drawing/2014/main" id="{3D619F37-5B79-7A84-EA9D-74CF0D16E72E}"/>
                </a:ext>
              </a:extLst>
            </p:cNvPr>
            <p:cNvSpPr txBox="1"/>
            <p:nvPr/>
          </p:nvSpPr>
          <p:spPr>
            <a:xfrm>
              <a:off x="5112000" y="4497043"/>
              <a:ext cx="3771224" cy="276999"/>
            </a:xfrm>
            <a:prstGeom prst="rect">
              <a:avLst/>
            </a:prstGeom>
            <a:noFill/>
          </p:spPr>
          <p:txBody>
            <a:bodyPr wrap="square" lIns="0" tIns="0" rIns="0" bIns="0" rtlCol="0">
              <a:spAutoFit/>
            </a:bodyPr>
            <a:lstStyle/>
            <a:p>
              <a:pPr>
                <a:spcAft>
                  <a:spcPts val="800"/>
                </a:spcAft>
              </a:pPr>
              <a:r>
                <a:rPr lang="en-GB" sz="900" spc="20" dirty="0">
                  <a:solidFill>
                    <a:schemeClr val="bg1"/>
                  </a:solidFill>
                  <a:effectLst/>
                </a:rPr>
                <a:t>Publish official scientific statement(s) around sustainability and environmental impact of cardiovascular practice. </a:t>
              </a:r>
            </a:p>
          </p:txBody>
        </p:sp>
      </p:grpSp>
      <p:sp>
        <p:nvSpPr>
          <p:cNvPr id="2" name="TextBox 1">
            <a:extLst>
              <a:ext uri="{FF2B5EF4-FFF2-40B4-BE49-F238E27FC236}">
                <a16:creationId xmlns:a16="http://schemas.microsoft.com/office/drawing/2014/main" id="{D666AEC0-4394-18B2-D976-4E408968CDC0}"/>
              </a:ext>
            </a:extLst>
          </p:cNvPr>
          <p:cNvSpPr txBox="1"/>
          <p:nvPr/>
        </p:nvSpPr>
        <p:spPr>
          <a:xfrm>
            <a:off x="1371600" y="4948594"/>
            <a:ext cx="6336704" cy="215444"/>
          </a:xfrm>
          <a:prstGeom prst="rect">
            <a:avLst/>
          </a:prstGeom>
          <a:noFill/>
        </p:spPr>
        <p:txBody>
          <a:bodyPr wrap="square">
            <a:spAutoFit/>
          </a:bodyPr>
          <a:lstStyle/>
          <a:p>
            <a:r>
              <a:rPr lang="fr-FR" sz="800" dirty="0">
                <a:effectLst/>
                <a:latin typeface="Calibri" panose="020F0502020204030204" pitchFamily="34" charset="0"/>
                <a:ea typeface="Calibri" panose="020F0502020204030204" pitchFamily="34" charset="0"/>
              </a:rPr>
              <a:t>©2023 </a:t>
            </a:r>
            <a:r>
              <a:rPr lang="fr-FR" sz="800" dirty="0" err="1">
                <a:effectLst/>
                <a:latin typeface="Calibri" panose="020F0502020204030204" pitchFamily="34" charset="0"/>
                <a:ea typeface="Calibri" panose="020F0502020204030204" pitchFamily="34" charset="0"/>
              </a:rPr>
              <a:t>European</a:t>
            </a:r>
            <a:r>
              <a:rPr lang="fr-FR" sz="800" dirty="0">
                <a:effectLst/>
                <a:latin typeface="Calibri" panose="020F0502020204030204" pitchFamily="34" charset="0"/>
                <a:ea typeface="Calibri" panose="020F0502020204030204" pitchFamily="34" charset="0"/>
              </a:rPr>
              <a:t> Society of Cardiology. </a:t>
            </a:r>
            <a:r>
              <a:rPr lang="en-US" sz="800" dirty="0">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p>
        </p:txBody>
      </p:sp>
    </p:spTree>
    <p:extLst>
      <p:ext uri="{BB962C8B-B14F-4D97-AF65-F5344CB8AC3E}">
        <p14:creationId xmlns:p14="http://schemas.microsoft.com/office/powerpoint/2010/main" val="14438066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indoor, preparing, people&#10;&#10;Description automatically generated">
            <a:extLst>
              <a:ext uri="{FF2B5EF4-FFF2-40B4-BE49-F238E27FC236}">
                <a16:creationId xmlns:a16="http://schemas.microsoft.com/office/drawing/2014/main" id="{46E105E8-AFE3-25DD-F008-9F9A7CF42CB5}"/>
              </a:ext>
            </a:extLst>
          </p:cNvPr>
          <p:cNvPicPr>
            <a:picLocks noChangeAspect="1"/>
          </p:cNvPicPr>
          <p:nvPr/>
        </p:nvPicPr>
        <p:blipFill>
          <a:blip r:embed="rId2"/>
          <a:stretch>
            <a:fillRect/>
          </a:stretch>
        </p:blipFill>
        <p:spPr>
          <a:xfrm>
            <a:off x="0" y="0"/>
            <a:ext cx="9144000" cy="5140960"/>
          </a:xfrm>
          <a:prstGeom prst="rect">
            <a:avLst/>
          </a:prstGeom>
        </p:spPr>
      </p:pic>
      <p:pic>
        <p:nvPicPr>
          <p:cNvPr id="9" name="Picture 8">
            <a:extLst>
              <a:ext uri="{FF2B5EF4-FFF2-40B4-BE49-F238E27FC236}">
                <a16:creationId xmlns:a16="http://schemas.microsoft.com/office/drawing/2014/main" id="{4F3567B4-20B7-BC66-5367-8F79215748FE}"/>
              </a:ext>
            </a:extLst>
          </p:cNvPr>
          <p:cNvPicPr>
            <a:picLocks noChangeAspect="1"/>
          </p:cNvPicPr>
          <p:nvPr/>
        </p:nvPicPr>
        <p:blipFill>
          <a:blip r:embed="rId3">
            <a:alphaModFix amt="71000"/>
          </a:blip>
          <a:stretch>
            <a:fillRect/>
          </a:stretch>
        </p:blipFill>
        <p:spPr>
          <a:xfrm>
            <a:off x="2176" y="0"/>
            <a:ext cx="9141823" cy="5142275"/>
          </a:xfrm>
          <a:prstGeom prst="rect">
            <a:avLst/>
          </a:prstGeom>
        </p:spPr>
      </p:pic>
      <p:pic>
        <p:nvPicPr>
          <p:cNvPr id="8" name="Picture 7">
            <a:extLst>
              <a:ext uri="{FF2B5EF4-FFF2-40B4-BE49-F238E27FC236}">
                <a16:creationId xmlns:a16="http://schemas.microsoft.com/office/drawing/2014/main" id="{A1169C28-BFF4-BC33-91D9-46D352F6C1EC}"/>
              </a:ext>
            </a:extLst>
          </p:cNvPr>
          <p:cNvPicPr>
            <a:picLocks noChangeAspect="1"/>
          </p:cNvPicPr>
          <p:nvPr/>
        </p:nvPicPr>
        <p:blipFill>
          <a:blip r:embed="rId4"/>
          <a:srcRect/>
          <a:stretch/>
        </p:blipFill>
        <p:spPr>
          <a:xfrm>
            <a:off x="304800" y="4297045"/>
            <a:ext cx="1219200" cy="595180"/>
          </a:xfrm>
          <a:prstGeom prst="rect">
            <a:avLst/>
          </a:prstGeom>
        </p:spPr>
      </p:pic>
      <p:grpSp>
        <p:nvGrpSpPr>
          <p:cNvPr id="13" name="Group 12">
            <a:extLst>
              <a:ext uri="{FF2B5EF4-FFF2-40B4-BE49-F238E27FC236}">
                <a16:creationId xmlns:a16="http://schemas.microsoft.com/office/drawing/2014/main" id="{61245638-C7CF-834A-5C3A-8A20A41F376A}"/>
              </a:ext>
            </a:extLst>
          </p:cNvPr>
          <p:cNvGrpSpPr/>
          <p:nvPr/>
        </p:nvGrpSpPr>
        <p:grpSpPr>
          <a:xfrm>
            <a:off x="6019800" y="2114550"/>
            <a:ext cx="2438400" cy="738664"/>
            <a:chOff x="6019800" y="2038350"/>
            <a:chExt cx="2438400" cy="738664"/>
          </a:xfrm>
        </p:grpSpPr>
        <p:sp>
          <p:nvSpPr>
            <p:cNvPr id="3" name="TextBox 2">
              <a:extLst>
                <a:ext uri="{FF2B5EF4-FFF2-40B4-BE49-F238E27FC236}">
                  <a16:creationId xmlns:a16="http://schemas.microsoft.com/office/drawing/2014/main" id="{38159BE3-08EA-2506-ED95-13C44A5FDD6E}"/>
                </a:ext>
              </a:extLst>
            </p:cNvPr>
            <p:cNvSpPr txBox="1"/>
            <p:nvPr/>
          </p:nvSpPr>
          <p:spPr>
            <a:xfrm>
              <a:off x="6019800" y="2038350"/>
              <a:ext cx="2438400" cy="738664"/>
            </a:xfrm>
            <a:prstGeom prst="rect">
              <a:avLst/>
            </a:prstGeom>
            <a:noFill/>
          </p:spPr>
          <p:txBody>
            <a:bodyPr wrap="square">
              <a:spAutoFit/>
            </a:bodyPr>
            <a:lstStyle/>
            <a:p>
              <a:pPr algn="ctr"/>
              <a:r>
                <a:rPr lang="en-US" sz="1400" u="none" strike="noStrike" spc="70" dirty="0">
                  <a:solidFill>
                    <a:schemeClr val="bg1"/>
                  </a:solidFill>
                  <a:latin typeface="Calibri Light" panose="020F0302020204030204" pitchFamily="34" charset="0"/>
                  <a:cs typeface="Calibri Light" panose="020F0302020204030204" pitchFamily="34" charset="0"/>
                </a:rPr>
                <a:t>The ESC wishes to thank its </a:t>
              </a:r>
              <a:r>
                <a:rPr lang="en-US" sz="1400" u="none" strike="noStrike" baseline="0" dirty="0">
                  <a:solidFill>
                    <a:schemeClr val="bg1"/>
                  </a:solidFill>
                  <a:latin typeface="Calibri Light" panose="020F0302020204030204" pitchFamily="34" charset="0"/>
                  <a:cs typeface="Calibri Light" panose="020F0302020204030204" pitchFamily="34" charset="0"/>
                </a:rPr>
                <a:t>volunteers, without whom this would not have been possible.</a:t>
              </a:r>
              <a:endParaRPr lang="en-US" sz="1400" dirty="0">
                <a:solidFill>
                  <a:schemeClr val="bg1"/>
                </a:solidFill>
                <a:latin typeface="Calibri Light" panose="020F0302020204030204" pitchFamily="34" charset="0"/>
                <a:cs typeface="Calibri Light" panose="020F0302020204030204" pitchFamily="34" charset="0"/>
              </a:endParaRPr>
            </a:p>
          </p:txBody>
        </p:sp>
        <p:cxnSp>
          <p:nvCxnSpPr>
            <p:cNvPr id="11" name="Straight Connector 10">
              <a:extLst>
                <a:ext uri="{FF2B5EF4-FFF2-40B4-BE49-F238E27FC236}">
                  <a16:creationId xmlns:a16="http://schemas.microsoft.com/office/drawing/2014/main" id="{6718B89B-2EAA-587A-F3FA-0F35CFA1D87C}"/>
                </a:ext>
              </a:extLst>
            </p:cNvPr>
            <p:cNvCxnSpPr/>
            <p:nvPr/>
          </p:nvCxnSpPr>
          <p:spPr>
            <a:xfrm>
              <a:off x="6019800" y="2114550"/>
              <a:ext cx="0" cy="576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3CE53D-E78D-8289-AE1B-B83829BBEC26}"/>
                </a:ext>
              </a:extLst>
            </p:cNvPr>
            <p:cNvCxnSpPr/>
            <p:nvPr/>
          </p:nvCxnSpPr>
          <p:spPr>
            <a:xfrm>
              <a:off x="8458200" y="2114550"/>
              <a:ext cx="0" cy="576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F75A2248-2A83-8E59-6BD1-A7CF9A3EA0C2}"/>
              </a:ext>
            </a:extLst>
          </p:cNvPr>
          <p:cNvSpPr txBox="1"/>
          <p:nvPr/>
        </p:nvSpPr>
        <p:spPr>
          <a:xfrm>
            <a:off x="1403648" y="4948594"/>
            <a:ext cx="6336704" cy="215444"/>
          </a:xfrm>
          <a:prstGeom prst="rect">
            <a:avLst/>
          </a:prstGeom>
          <a:noFill/>
        </p:spPr>
        <p:txBody>
          <a:bodyPr wrap="square">
            <a:spAutoFit/>
          </a:bodyPr>
          <a:lstStyle/>
          <a:p>
            <a:r>
              <a:rPr lang="fr-FR" sz="800" dirty="0">
                <a:solidFill>
                  <a:schemeClr val="bg1"/>
                </a:solidFill>
                <a:effectLst/>
                <a:latin typeface="Calibri" panose="020F0502020204030204" pitchFamily="34" charset="0"/>
                <a:ea typeface="Calibri" panose="020F0502020204030204" pitchFamily="34" charset="0"/>
              </a:rPr>
              <a:t>©2023 </a:t>
            </a:r>
            <a:r>
              <a:rPr lang="fr-FR" sz="800" dirty="0" err="1">
                <a:solidFill>
                  <a:schemeClr val="bg1"/>
                </a:solidFill>
                <a:effectLst/>
                <a:latin typeface="Calibri" panose="020F0502020204030204" pitchFamily="34" charset="0"/>
                <a:ea typeface="Calibri" panose="020F0502020204030204" pitchFamily="34" charset="0"/>
              </a:rPr>
              <a:t>European</a:t>
            </a:r>
            <a:r>
              <a:rPr lang="fr-FR" sz="800" dirty="0">
                <a:solidFill>
                  <a:schemeClr val="bg1"/>
                </a:solidFill>
                <a:effectLst/>
                <a:latin typeface="Calibri" panose="020F0502020204030204" pitchFamily="34" charset="0"/>
                <a:ea typeface="Calibri" panose="020F0502020204030204" pitchFamily="34" charset="0"/>
              </a:rPr>
              <a:t> Society of Cardiology. </a:t>
            </a:r>
            <a:r>
              <a:rPr lang="en-US" sz="800" dirty="0">
                <a:solidFill>
                  <a:schemeClr val="bg1"/>
                </a:solidFill>
                <a:effectLst/>
                <a:latin typeface="Calibri" panose="020F0502020204030204" pitchFamily="34" charset="0"/>
                <a:ea typeface="Calibri" panose="020F0502020204030204" pitchFamily="34" charset="0"/>
              </a:rPr>
              <a:t>May not be reproduced, displayed, modified or distributed without explicit written permission from ESC.</a:t>
            </a:r>
            <a:endParaRPr lang="en-US" sz="800" dirty="0">
              <a:solidFill>
                <a:schemeClr val="bg1"/>
              </a:solidFill>
            </a:endParaRPr>
          </a:p>
        </p:txBody>
      </p:sp>
    </p:spTree>
    <p:extLst>
      <p:ext uri="{BB962C8B-B14F-4D97-AF65-F5344CB8AC3E}">
        <p14:creationId xmlns:p14="http://schemas.microsoft.com/office/powerpoint/2010/main" val="905614905"/>
      </p:ext>
    </p:extLst>
  </p:cSld>
  <p:clrMapOvr>
    <a:masterClrMapping/>
  </p:clrMapOvr>
</p:sld>
</file>

<file path=ppt/theme/theme1.xml><?xml version="1.0" encoding="utf-8"?>
<a:theme xmlns:a="http://schemas.openxmlformats.org/drawingml/2006/main" name="ESC_PPT_Light_220817-16-9">
  <a:themeElements>
    <a:clrScheme name="ESC // branding 2017">
      <a:dk1>
        <a:sysClr val="windowText" lastClr="000000"/>
      </a:dk1>
      <a:lt1>
        <a:sysClr val="window" lastClr="FFFFFF"/>
      </a:lt1>
      <a:dk2>
        <a:srgbClr val="595959"/>
      </a:dk2>
      <a:lt2>
        <a:srgbClr val="F2F2F2"/>
      </a:lt2>
      <a:accent1>
        <a:srgbClr val="AE1022"/>
      </a:accent1>
      <a:accent2>
        <a:srgbClr val="552682"/>
      </a:accent2>
      <a:accent3>
        <a:srgbClr val="00ABAA"/>
      </a:accent3>
      <a:accent4>
        <a:srgbClr val="005694"/>
      </a:accent4>
      <a:accent5>
        <a:srgbClr val="FBB800"/>
      </a:accent5>
      <a:accent6>
        <a:srgbClr val="EF7918"/>
      </a:accent6>
      <a:hlink>
        <a:srgbClr val="F8B836"/>
      </a:hlink>
      <a:folHlink>
        <a:srgbClr val="F5832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2">
          <a:schemeClr val="accent1"/>
        </a:lnRef>
        <a:fillRef idx="1">
          <a:schemeClr val="lt1"/>
        </a:fillRef>
        <a:effectRef idx="0">
          <a:schemeClr val="accent1"/>
        </a:effectRef>
        <a:fontRef idx="minor">
          <a:schemeClr val="dk1"/>
        </a:fontRef>
      </a:style>
    </a:spDef>
    <a:txDef>
      <a:spPr>
        <a:noFill/>
      </a:spPr>
      <a:bodyPr wrap="square" rtlCol="0">
        <a:spAutoFit/>
      </a:bodyPr>
      <a:lstStyle>
        <a:defPPr marL="38700" indent="0" algn="l" defTabSz="360000" rtl="0" eaLnBrk="1" latinLnBrk="0" hangingPunct="1">
          <a:spcBef>
            <a:spcPct val="20000"/>
          </a:spcBef>
          <a:buClr>
            <a:srgbClr val="C00000"/>
          </a:buClr>
          <a:buFont typeface="Arial" panose="020B0604020202020204" pitchFamily="34" charset="0"/>
          <a:buNone/>
          <a:defRPr sz="1600" b="1" i="0" kern="1200" dirty="0" smtClean="0">
            <a:solidFill>
              <a:schemeClr val="tx1"/>
            </a:solidFill>
            <a:latin typeface="+mn-lt"/>
            <a:ea typeface="+mn-ea"/>
          </a:defRPr>
        </a:defPPr>
      </a:lstStyle>
    </a:txDef>
  </a:objectDefaults>
  <a:extraClrSchemeLst/>
  <a:extLst>
    <a:ext uri="{05A4C25C-085E-4340-85A3-A5531E510DB2}">
      <thm15:themeFamily xmlns:thm15="http://schemas.microsoft.com/office/thememl/2012/main" name="ESC_PPT_GENERIC_12012021  -  Read-Only" id="{8CB5A6F9-0108-4F1C-927D-5872DF40D793}" vid="{717AFAD0-94CD-4965-A011-B2544BC08200}"/>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0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5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6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7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9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ESC_PPT_GENERIC_2021</Template>
  <TotalTime>16456</TotalTime>
  <Words>4431</Words>
  <Application>Microsoft Office PowerPoint</Application>
  <PresentationFormat>On-screen Show (16:9)</PresentationFormat>
  <Paragraphs>291</Paragraphs>
  <Slides>26</Slides>
  <Notes>15</Notes>
  <HiddenSlides>0</HiddenSlides>
  <MMClips>0</MMClips>
  <ScaleCrop>false</ScaleCrop>
  <HeadingPairs>
    <vt:vector size="6" baseType="variant">
      <vt:variant>
        <vt:lpstr>Fonts Used</vt:lpstr>
      </vt:variant>
      <vt:variant>
        <vt:i4>3</vt:i4>
      </vt:variant>
      <vt:variant>
        <vt:lpstr>Theme</vt:lpstr>
      </vt:variant>
      <vt:variant>
        <vt:i4>12</vt:i4>
      </vt:variant>
      <vt:variant>
        <vt:lpstr>Slide Titles</vt:lpstr>
      </vt:variant>
      <vt:variant>
        <vt:i4>26</vt:i4>
      </vt:variant>
    </vt:vector>
  </HeadingPairs>
  <TitlesOfParts>
    <vt:vector size="41" baseType="lpstr">
      <vt:lpstr>Arial</vt:lpstr>
      <vt:lpstr>Calibri</vt:lpstr>
      <vt:lpstr>Calibri Light</vt:lpstr>
      <vt:lpstr>ESC_PPT_Light_220817-16-9</vt:lpstr>
      <vt:lpstr>Custom Design</vt:lpstr>
      <vt:lpstr>1_Custom Design</vt:lpstr>
      <vt:lpstr>2_Custom Design</vt:lpstr>
      <vt:lpstr>10_Custom Design</vt:lpstr>
      <vt:lpstr>3_Custom Design</vt:lpstr>
      <vt:lpstr>4_Custom Design</vt:lpstr>
      <vt:lpstr>5_Custom Design</vt:lpstr>
      <vt:lpstr>6_Custom Design</vt:lpstr>
      <vt:lpstr>7_Custom Design</vt:lpstr>
      <vt:lpstr>8_Custom Design</vt:lpstr>
      <vt:lpstr>9_Custom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Olivia SEWARD</dc:creator>
  <cp:lastModifiedBy>Laure-Emmanuelle PEYRET</cp:lastModifiedBy>
  <cp:revision>2055</cp:revision>
  <dcterms:created xsi:type="dcterms:W3CDTF">2023-02-08T08:23:07Z</dcterms:created>
  <dcterms:modified xsi:type="dcterms:W3CDTF">2023-06-13T09:46:14Z</dcterms:modified>
</cp:coreProperties>
</file>